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61" r:id="rId10"/>
    <p:sldId id="260" r:id="rId11"/>
    <p:sldId id="265" r:id="rId12"/>
    <p:sldId id="269" r:id="rId13"/>
    <p:sldId id="270" r:id="rId14"/>
    <p:sldId id="272" r:id="rId15"/>
    <p:sldId id="266" r:id="rId16"/>
    <p:sldId id="267" r:id="rId17"/>
    <p:sldId id="268" r:id="rId18"/>
    <p:sldId id="271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C7C8-04D7-4FCE-879E-7316CF06DB0C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74C26-C2A4-4E2C-832C-E906F1D94C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41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74C26-C2A4-4E2C-832C-E906F1D94CF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24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70BF-2342-408D-9B7B-925E83B1CDDC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B832-CC28-4414-AAB9-04ED30C8892A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5A0B-C847-4EC8-898B-D5A239679F0A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341947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 sz="2400" b="0">
              <a:solidFill>
                <a:srgbClr val="003366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 sz="2400" b="0">
              <a:solidFill>
                <a:srgbClr val="003366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700338" y="5805488"/>
            <a:ext cx="5808662" cy="576262"/>
            <a:chOff x="2288" y="3080"/>
            <a:chExt cx="3072" cy="201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/>
            </a:p>
          </p:txBody>
        </p:sp>
      </p:grpSp>
      <p:sp>
        <p:nvSpPr>
          <p:cNvPr id="1243143" name="Rectangle 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73600" y="2927350"/>
            <a:ext cx="4013200" cy="1822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43145" name="AutoShape 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noFill/>
          <a:ln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/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B11DEB-F001-4619-AE24-F0C2CE5B9E90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691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A2C1-AD52-48C3-B725-573CD57013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361792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9140-8337-44D0-A0F6-AB3B333125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5637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2D60-EFA6-4AB0-901B-DACAC177BB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6079441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C4F1-4DC4-403D-8E5C-901E8F4549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1755207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B565-C8CE-4A25-A389-C4335479DC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3428931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787A-C577-4561-8C97-7E2E82B541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29808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B64C-46F3-41DC-AB1C-B54022A011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079648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8DBC-CFDE-41D0-914D-23CE1B2B91EF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AC7F9-F80D-45B1-9723-75FADFB021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955882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E410-A9DE-4530-B005-DA2EC03451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6282278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FCCF3-E2B7-4E80-98E7-93FAAC2771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94033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7C5E-82B5-4672-AE11-98870D3EDF8F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F016-244F-47A2-B0C8-EDD8DCF7411F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F28C-64CB-4788-8708-17E277E70472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316F-A7B9-4357-91E5-C1F8FE2DDF52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5E67-184A-4FD2-9702-5EAF39629DBA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7675-CD04-49D0-9F15-8A23134FCA69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84E-3441-4022-8C3E-4431CA9A1328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5EB071-F0D5-4CF3-854F-6086121CA7EA}" type="datetime1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4D3A8B-3543-4649-A2E0-3DFDAEADE9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1624013" cy="6858000"/>
            <a:chOff x="-3" y="0"/>
            <a:chExt cx="1504" cy="4320"/>
          </a:xfrm>
        </p:grpSpPr>
        <p:sp>
          <p:nvSpPr>
            <p:cNvPr id="1031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113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/>
            </a:p>
          </p:txBody>
        </p:sp>
        <p:sp>
          <p:nvSpPr>
            <p:cNvPr id="1032" name="Freeform 4"/>
            <p:cNvSpPr>
              <a:spLocks/>
            </p:cNvSpPr>
            <p:nvPr userDrawn="1"/>
          </p:nvSpPr>
          <p:spPr bwMode="auto">
            <a:xfrm>
              <a:off x="-3" y="0"/>
              <a:ext cx="1504" cy="165"/>
            </a:xfrm>
            <a:custGeom>
              <a:avLst/>
              <a:gdLst>
                <a:gd name="T0" fmla="*/ 1504 w 1504"/>
                <a:gd name="T1" fmla="*/ 0 h 210"/>
                <a:gd name="T2" fmla="*/ 1504 w 1504"/>
                <a:gd name="T3" fmla="*/ 137 h 210"/>
                <a:gd name="T4" fmla="*/ 280 w 1504"/>
                <a:gd name="T5" fmla="*/ 138 h 210"/>
                <a:gd name="T6" fmla="*/ 256 w 1504"/>
                <a:gd name="T7" fmla="*/ 137 h 210"/>
                <a:gd name="T8" fmla="*/ 212 w 1504"/>
                <a:gd name="T9" fmla="*/ 137 h 210"/>
                <a:gd name="T10" fmla="*/ 162 w 1504"/>
                <a:gd name="T11" fmla="*/ 143 h 210"/>
                <a:gd name="T12" fmla="*/ 126 w 1504"/>
                <a:gd name="T13" fmla="*/ 168 h 210"/>
                <a:gd name="T14" fmla="*/ 116 w 1504"/>
                <a:gd name="T15" fmla="*/ 204 h 210"/>
                <a:gd name="T16" fmla="*/ 109 w 1504"/>
                <a:gd name="T17" fmla="*/ 210 h 210"/>
                <a:gd name="T18" fmla="*/ 1 w 1504"/>
                <a:gd name="T19" fmla="*/ 210 h 210"/>
                <a:gd name="T20" fmla="*/ 0 w 1504"/>
                <a:gd name="T21" fmla="*/ 0 h 210"/>
                <a:gd name="T22" fmla="*/ 1504 w 1504"/>
                <a:gd name="T23" fmla="*/ 0 h 2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04" h="210">
                  <a:moveTo>
                    <a:pt x="1504" y="0"/>
                  </a:moveTo>
                  <a:lnTo>
                    <a:pt x="1504" y="137"/>
                  </a:lnTo>
                  <a:lnTo>
                    <a:pt x="280" y="138"/>
                  </a:lnTo>
                  <a:lnTo>
                    <a:pt x="256" y="137"/>
                  </a:lnTo>
                  <a:lnTo>
                    <a:pt x="212" y="137"/>
                  </a:lnTo>
                  <a:cubicBezTo>
                    <a:pt x="196" y="138"/>
                    <a:pt x="176" y="138"/>
                    <a:pt x="162" y="143"/>
                  </a:cubicBezTo>
                  <a:cubicBezTo>
                    <a:pt x="148" y="148"/>
                    <a:pt x="134" y="158"/>
                    <a:pt x="126" y="168"/>
                  </a:cubicBezTo>
                  <a:cubicBezTo>
                    <a:pt x="118" y="178"/>
                    <a:pt x="119" y="197"/>
                    <a:pt x="116" y="204"/>
                  </a:cubicBezTo>
                  <a:lnTo>
                    <a:pt x="109" y="210"/>
                  </a:lnTo>
                  <a:lnTo>
                    <a:pt x="1" y="210"/>
                  </a:lnTo>
                  <a:lnTo>
                    <a:pt x="0" y="0"/>
                  </a:lnTo>
                  <a:lnTo>
                    <a:pt x="15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60325" y="750888"/>
            <a:ext cx="8399463" cy="71437"/>
            <a:chOff x="144" y="1248"/>
            <a:chExt cx="4656" cy="201"/>
          </a:xfrm>
        </p:grpSpPr>
        <p:sp>
          <p:nvSpPr>
            <p:cNvPr id="1029" name="AutoShape 6"/>
            <p:cNvSpPr>
              <a:spLocks noChangeArrowheads="1"/>
            </p:cNvSpPr>
            <p:nvPr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/>
            </a:p>
          </p:txBody>
        </p:sp>
        <p:sp>
          <p:nvSpPr>
            <p:cNvPr id="1030" name="AutoShape 7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 eaLnBrk="0" hangingPunct="0"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/>
            </a:p>
          </p:txBody>
        </p:sp>
      </p:grpSp>
      <p:sp>
        <p:nvSpPr>
          <p:cNvPr id="12421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2638" y="549275"/>
            <a:ext cx="6842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2000" b="0">
                <a:solidFill>
                  <a:srgbClr val="006600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2824D0-E4DC-4FFF-A2E9-0F1810617C40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915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3.&#37325;&#22823;&#30064;&#24120;&#38364;&#32879;&#20043;&#34389;&#29702;.doc" TargetMode="External"/><Relationship Id="rId2" Type="http://schemas.openxmlformats.org/officeDocument/2006/relationships/hyperlink" Target="4.&#20381;&#25919;&#24220;&#25505;&#36092;&#27861;&#31532;&#20116;&#21313;&#20843;&#26781;&#34389;&#29702;&#32317;&#27161;&#20729;&#20302;&#26044;&#24213;&#20729;&#30334;&#20998;&#20043;&#20843;&#21313;&#26696;&#20214;&#20043;&#22519;&#34892;&#31243;&#24207;&#20462;&#27491;&#35215;&#23450;.doc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4509120"/>
            <a:ext cx="6400800" cy="86409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Adobe 黑体 Std R" pitchFamily="34" charset="-128"/>
                <a:ea typeface="Adobe 黑体 Std R" pitchFamily="34" charset="-128"/>
              </a:rPr>
              <a:t>張 慶 雲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/>
              <a:t>評選作業缺失研討</a:t>
            </a:r>
            <a:br>
              <a:rPr lang="en-US" altLang="zh-TW" sz="6000" b="1" dirty="0"/>
            </a:br>
            <a:r>
              <a:rPr lang="zh-TW" altLang="zh-TW" sz="4400" b="1" dirty="0">
                <a:latin typeface="標楷體"/>
                <a:ea typeface="標楷體"/>
              </a:rPr>
              <a:t>【</a:t>
            </a:r>
            <a:r>
              <a:rPr lang="zh-TW" altLang="en-US" sz="4400" b="1" dirty="0">
                <a:latin typeface="標楷體"/>
                <a:ea typeface="標楷體"/>
              </a:rPr>
              <a:t>含稽核發現的缺失</a:t>
            </a:r>
            <a:r>
              <a:rPr lang="en-US" altLang="zh-TW" sz="4400" b="1" dirty="0">
                <a:latin typeface="標楷體"/>
                <a:ea typeface="標楷體"/>
              </a:rPr>
              <a:t>】</a:t>
            </a:r>
            <a:br>
              <a:rPr lang="en-US" altLang="zh-TW" sz="4400" b="1" dirty="0"/>
            </a:br>
            <a:r>
              <a:rPr lang="zh-TW" altLang="en-US" sz="6000" b="1" dirty="0"/>
              <a:t>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8BF3F7-11D2-4EE0-8785-51FAB4A1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919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35292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實務面之缺失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61950" indent="-361950">
              <a:buNone/>
            </a:pP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簡報及詢答時</a:t>
            </a:r>
            <a:r>
              <a:rPr lang="zh-TW" altLang="en-US" sz="3000" b="1" dirty="0">
                <a:solidFill>
                  <a:srgbClr val="C00000"/>
                </a:solidFill>
                <a:latin typeface="標楷體"/>
                <a:ea typeface="標楷體"/>
              </a:rPr>
              <a:t>，委員出於於需求或好意要求廠商改變投標文件內容或額外增加內容。</a:t>
            </a:r>
            <a:endParaRPr lang="en-US" altLang="zh-TW" sz="3000" b="1" dirty="0">
              <a:solidFill>
                <a:srgbClr val="C00000"/>
              </a:solidFill>
              <a:latin typeface="標楷體"/>
              <a:ea typeface="標楷體"/>
            </a:endParaRPr>
          </a:p>
          <a:p>
            <a:pPr marL="361950" indent="-36195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/>
                <a:ea typeface="標楷體"/>
              </a:rPr>
              <a:t>2.</a:t>
            </a:r>
            <a:r>
              <a:rPr lang="zh-TW" altLang="en-US" sz="3000" b="1" dirty="0">
                <a:solidFill>
                  <a:srgbClr val="00B050"/>
                </a:solidFill>
                <a:latin typeface="標楷體"/>
                <a:ea typeface="標楷體"/>
              </a:rPr>
              <a:t>廠商允諾委員要求後給予較高的分數造成不公平或差異性。</a:t>
            </a:r>
            <a:endParaRPr lang="en-US" altLang="zh-TW" sz="3000" b="1" dirty="0">
              <a:solidFill>
                <a:srgbClr val="00B050"/>
              </a:solidFill>
              <a:latin typeface="標楷體"/>
              <a:ea typeface="標楷體"/>
            </a:endParaRPr>
          </a:p>
          <a:p>
            <a:pPr marL="361950" indent="-361950">
              <a:buNone/>
            </a:pPr>
            <a:r>
              <a:rPr lang="zh-TW" altLang="en-US" sz="3000" b="1" dirty="0">
                <a:solidFill>
                  <a:srgbClr val="0070C0"/>
                </a:solidFill>
                <a:latin typeface="標楷體"/>
                <a:ea typeface="標楷體"/>
              </a:rPr>
              <a:t>機關之處理</a:t>
            </a:r>
            <a:r>
              <a:rPr lang="en-US" altLang="zh-TW" sz="3000" b="1" dirty="0">
                <a:solidFill>
                  <a:srgbClr val="0070C0"/>
                </a:solidFill>
                <a:latin typeface="標楷體"/>
                <a:ea typeface="標楷體"/>
              </a:rPr>
              <a:t>:</a:t>
            </a:r>
          </a:p>
          <a:p>
            <a:pPr marL="361950" indent="-361950">
              <a:buNone/>
            </a:pPr>
            <a:r>
              <a:rPr lang="en-US" altLang="zh-TW" sz="3000" b="1" dirty="0">
                <a:latin typeface="標楷體"/>
                <a:ea typeface="標楷體"/>
              </a:rPr>
              <a:t>1.</a:t>
            </a:r>
            <a:r>
              <a:rPr lang="zh-TW" altLang="en-US" sz="3000" b="1" dirty="0">
                <a:latin typeface="標楷體"/>
                <a:ea typeface="標楷體"/>
              </a:rPr>
              <a:t>於簡報前宣讀法規規定，請委員依服務建議書內容評分，無須請廠商提出額外服務需求。</a:t>
            </a:r>
            <a:endParaRPr lang="en-US" altLang="zh-TW" sz="3000" b="1" dirty="0">
              <a:latin typeface="標楷體"/>
              <a:ea typeface="標楷體"/>
            </a:endParaRPr>
          </a:p>
          <a:p>
            <a:pPr marL="361950" indent="-36195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2.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於做成決議前，如序位第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1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或得分最高廠商，尚有需改進內容，委員得提出建議予機關參考，並納入紀錄。機關得於履約階段透過審查機制改進，或於議價時納為議價內容。</a:t>
            </a:r>
            <a:endParaRPr lang="en-US" altLang="zh-TW" sz="3000" b="1" dirty="0">
              <a:solidFill>
                <a:srgbClr val="FF0000"/>
              </a:solidFill>
              <a:latin typeface="標楷體"/>
              <a:ea typeface="標楷體"/>
            </a:endParaRPr>
          </a:p>
          <a:p>
            <a:pPr marL="361950" indent="-36195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44DC483-E1DD-440B-9AB6-08FE5000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18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200" b="1" dirty="0">
                <a:solidFill>
                  <a:srgbClr val="0070C0"/>
                </a:solidFill>
                <a:latin typeface="標楷體"/>
                <a:ea typeface="標楷體"/>
              </a:rPr>
              <a:t>、評選委員評分表及彙整總表</a:t>
            </a:r>
            <a:endParaRPr lang="en-US" altLang="zh-TW" sz="3200" b="1" dirty="0">
              <a:solidFill>
                <a:srgbClr val="0070C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評選委員會審議規則第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委員辦理評選，應於機關備具之評分（比）表逐項載明各受評廠商之評分或序位，並簽名或蓋章。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機關於委員評選後，應彙整製作總表，載明下列事項，由參與評選全體委員簽名或蓋章。其内容有修正者，應經修正人員簽名或蓋章：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採購案。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各受評廠商名稱及標價。</a:t>
            </a:r>
          </a:p>
          <a:p>
            <a:pPr marL="0" indent="0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E0F0394-35B7-467F-A5BC-765D9533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74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47248" cy="5327104"/>
          </a:xfrm>
        </p:spPr>
        <p:txBody>
          <a:bodyPr>
            <a:normAutofit/>
          </a:bodyPr>
          <a:lstStyle/>
          <a:p>
            <a:pPr marL="803275" indent="-803275">
              <a:buNone/>
            </a:pP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本委員會全部委員姓名、職業、評選優勝廠商或評定最有利標會議之出席委員姓名。</a:t>
            </a:r>
          </a:p>
          <a:p>
            <a:pPr marL="803275" indent="-803275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各出席委員對於各受評廠商之評分或序位評比結果。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全部出席委員對各受評廠商之總評選結果。</a:t>
            </a:r>
            <a:endParaRPr lang="en-US" altLang="zh-TW" sz="3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前項第四款，各受評廠商之評分或序位評比結果，其所標示之各出席委員姓名，得以代號代之。</a:t>
            </a: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3A765E5-B213-4BFF-A940-04A39D89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58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9126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實務面之缺失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無及格分數統計僅載明為及格廠商</a:t>
            </a:r>
            <a:r>
              <a:rPr lang="zh-TW" altLang="en-US" sz="3000" b="1" dirty="0">
                <a:latin typeface="標楷體"/>
                <a:ea typeface="標楷體"/>
              </a:rPr>
              <a:t>。</a:t>
            </a:r>
            <a:endParaRPr lang="en-US" altLang="zh-TW" sz="3000" b="1" dirty="0"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sz="3000" b="1" dirty="0">
              <a:latin typeface="標楷體"/>
              <a:ea typeface="標楷體"/>
            </a:endParaRPr>
          </a:p>
          <a:p>
            <a:pPr marL="361950" indent="-36195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/>
                <a:ea typeface="標楷體"/>
              </a:rPr>
              <a:t>2.</a:t>
            </a:r>
            <a:r>
              <a:rPr lang="zh-TW" altLang="en-US" sz="3000" b="1" dirty="0">
                <a:solidFill>
                  <a:srgbClr val="00B050"/>
                </a:solidFill>
                <a:latin typeface="標楷體"/>
                <a:ea typeface="標楷體"/>
              </a:rPr>
              <a:t>序位法未載明各廠商之最終序位，僅載明各廠商之序位和。</a:t>
            </a:r>
            <a:endParaRPr lang="en-US" altLang="zh-TW" sz="3000" b="1" dirty="0">
              <a:solidFill>
                <a:srgbClr val="00B050"/>
              </a:solidFill>
              <a:latin typeface="標楷體"/>
              <a:ea typeface="標楷體"/>
            </a:endParaRPr>
          </a:p>
          <a:p>
            <a:pPr marL="361950" indent="-361950">
              <a:buNone/>
            </a:pPr>
            <a:endParaRPr lang="en-US" altLang="zh-TW" sz="3000" b="1" dirty="0">
              <a:latin typeface="標楷體"/>
              <a:ea typeface="標楷體"/>
            </a:endParaRPr>
          </a:p>
          <a:p>
            <a:pPr marL="361950" indent="-36195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3.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未載明全體委員之姓名、職業或僅由出席委員簽名，未有職業欄位。</a:t>
            </a:r>
            <a:endParaRPr lang="en-US" altLang="zh-TW" sz="3000" b="1" dirty="0">
              <a:solidFill>
                <a:srgbClr val="FF0000"/>
              </a:solidFill>
              <a:latin typeface="標楷體"/>
              <a:ea typeface="標楷體"/>
            </a:endParaRPr>
          </a:p>
          <a:p>
            <a:pPr marL="361950" indent="-36195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412D9FF-8F7A-40D1-B4DB-E46F44BB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94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352928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5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500" b="1" dirty="0">
                <a:solidFill>
                  <a:srgbClr val="0070C0"/>
                </a:solidFill>
                <a:latin typeface="標楷體"/>
                <a:ea typeface="標楷體"/>
              </a:rPr>
              <a:t>、評選委員會會議記錄</a:t>
            </a:r>
            <a:endParaRPr lang="en-US" altLang="zh-TW" sz="3500" b="1" dirty="0">
              <a:solidFill>
                <a:srgbClr val="0070C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/>
                <a:ea typeface="標楷體"/>
              </a:rPr>
              <a:t>依據</a:t>
            </a:r>
            <a:r>
              <a:rPr lang="en-US" altLang="zh-TW" sz="3000" b="1" dirty="0">
                <a:latin typeface="標楷體"/>
                <a:ea typeface="標楷體"/>
              </a:rPr>
              <a:t>:1.</a:t>
            </a:r>
            <a:r>
              <a:rPr lang="zh-TW" altLang="en-US" sz="3000" b="1" dirty="0">
                <a:latin typeface="標楷體"/>
                <a:ea typeface="標楷體"/>
              </a:rPr>
              <a:t>最有利標評選辦法第</a:t>
            </a:r>
            <a:r>
              <a:rPr lang="en-US" altLang="zh-TW" sz="3000" b="1" dirty="0">
                <a:latin typeface="標楷體"/>
                <a:ea typeface="標楷體"/>
              </a:rPr>
              <a:t>23</a:t>
            </a:r>
            <a:r>
              <a:rPr lang="zh-TW" altLang="en-US" sz="3000" b="1" dirty="0">
                <a:latin typeface="標楷體"/>
                <a:ea typeface="標楷體"/>
              </a:rPr>
              <a:t>條</a:t>
            </a:r>
            <a:r>
              <a:rPr lang="en-US" altLang="zh-TW" sz="3000" b="1" dirty="0">
                <a:latin typeface="標楷體"/>
                <a:ea typeface="標楷體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機關評選最有利標之過程中，各次會議均應作成紀錄，載明下列事項：</a:t>
            </a:r>
          </a:p>
          <a:p>
            <a:pPr marL="725488" indent="-725488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評選委員會之組成、協助評選之人員及其工作事項。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評選方式。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投標廠商名稱。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評選過程紀要。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各投標廠商評選結果。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有評定最有利標者，其理由。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個別委員要求納入紀錄之意見。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有協商紀錄者，應附於評選紀錄中。</a:t>
            </a:r>
          </a:p>
          <a:p>
            <a:pPr marL="0" indent="0">
              <a:buNone/>
            </a:pP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B3D8E17-7718-4F65-ACC2-0682F16A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93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147248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:2.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評選委員會審議規則第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本委員會會議紀錄，應記載下列事項：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採購案名稱。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會議次別。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會議時間。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會議地點。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主席姓名。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出席及請假委員姓名。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列席人員姓名。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記錄人員姓名。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報告事項之案由及決定。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討論事項之案由及決議。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C1C52C1-AF28-4E2D-B975-38944D80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07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280920" cy="590465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臨時動議之案由及決議。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其他應行記載之事項。</a:t>
            </a:r>
            <a:endParaRPr lang="en-US" altLang="zh-TW" sz="3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前項會議紀錄至遲應於下次開會時分送各出席委員，並予確認。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如有遺漏或錯誤，得於紀錄宣讀後，提請主席裁定更正。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最後一次會議紀錄應於當次會議結束前作成並予確認。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73DE7FD-38B2-4B78-964C-CE4000DA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35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19256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實務面之缺失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441325" indent="-441325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評選結果紀錄不完整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如未將各廠商之評選得分逐一列入紀錄</a:t>
            </a:r>
            <a:r>
              <a:rPr lang="zh-TW" altLang="en-US" sz="3000" b="1" dirty="0">
                <a:solidFill>
                  <a:srgbClr val="00B050"/>
                </a:solidFill>
                <a:latin typeface="標楷體"/>
                <a:ea typeface="標楷體"/>
              </a:rPr>
              <a:t>，僅載明有幾家廠商在及格分數以上，幾家廠商未達及格分數。</a:t>
            </a:r>
            <a:endParaRPr lang="en-US" altLang="zh-TW" sz="3000" b="1" dirty="0">
              <a:solidFill>
                <a:srgbClr val="00B050"/>
              </a:solidFill>
              <a:latin typeface="標楷體"/>
              <a:ea typeface="標楷體"/>
            </a:endParaRPr>
          </a:p>
          <a:p>
            <a:pPr marL="441325" indent="-441325">
              <a:buNone/>
            </a:pPr>
            <a:r>
              <a:rPr lang="en-US" altLang="zh-TW" sz="3000" b="1" dirty="0">
                <a:latin typeface="標楷體"/>
                <a:ea typeface="標楷體"/>
              </a:rPr>
              <a:t>2.</a:t>
            </a:r>
            <a:r>
              <a:rPr lang="zh-TW" altLang="en-US" sz="3000" b="1" dirty="0">
                <a:latin typeface="標楷體"/>
                <a:ea typeface="標楷體"/>
              </a:rPr>
              <a:t>未以決議事項紀錄最有利標廠商或優勝廠商</a:t>
            </a:r>
            <a:r>
              <a:rPr lang="en-US" altLang="zh-TW" sz="3000" b="1" dirty="0">
                <a:latin typeface="標楷體"/>
                <a:ea typeface="標楷體"/>
              </a:rPr>
              <a:t>:</a:t>
            </a:r>
            <a:r>
              <a:rPr lang="zh-TW" altLang="en-US" sz="3000" b="1" dirty="0">
                <a:latin typeface="標楷體"/>
                <a:ea typeface="標楷體"/>
              </a:rPr>
              <a:t>如未載明經出席委員過半數決議或經出席委員全數同意。</a:t>
            </a:r>
            <a:endParaRPr lang="en-US" altLang="zh-TW" sz="3000" b="1" dirty="0">
              <a:latin typeface="標楷體"/>
              <a:ea typeface="標楷體"/>
            </a:endParaRPr>
          </a:p>
          <a:p>
            <a:pPr marL="441325" indent="-441325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3.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決議事項紀錄不完整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: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如有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3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家廠商評選結果分別為序位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1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、序位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2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及序位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3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。但僅紀錄序位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1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為最優勝廠商，取得優先議價權，而無決議是否有第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2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優勝或第</a:t>
            </a:r>
            <a:r>
              <a:rPr lang="en-US" altLang="zh-TW" sz="3000" b="1" dirty="0">
                <a:solidFill>
                  <a:srgbClr val="FF0000"/>
                </a:solidFill>
                <a:latin typeface="標楷體"/>
                <a:ea typeface="標楷體"/>
              </a:rPr>
              <a:t>3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優勝廠商。</a:t>
            </a:r>
            <a:endParaRPr lang="zh-TW" altLang="en-US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D6C6817-2678-40F3-BC50-666801792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82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評選會議記錄應具備之內容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基本事項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採購案名稱。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會議次別。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會議時間。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會議地點。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主席姓名。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出席及請假委員姓名。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列席人員姓名。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記錄人員姓名。</a:t>
            </a:r>
          </a:p>
          <a:p>
            <a:pPr marL="0" indent="0">
              <a:buNone/>
            </a:pP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80BB1D2-755F-4C4D-ADE5-62B36D0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154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49694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報告事項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61950" indent="-36195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評選委員會之組成、出席委員及請假委員情形</a:t>
            </a:r>
            <a:r>
              <a:rPr lang="zh-TW" altLang="en-US" sz="3000" b="1" dirty="0">
                <a:latin typeface="標楷體"/>
                <a:ea typeface="標楷體"/>
              </a:rPr>
              <a:t>、是否已達法定開會人數等。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協助評選之人員及其工作小組人員。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評選評定方式。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投標廠商名稱及資格標審查結果。</a:t>
            </a: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工作小組初審意見報告及委員意見及決定情形</a:t>
            </a:r>
            <a:r>
              <a:rPr lang="zh-TW" altLang="en-US" sz="3000" b="1" dirty="0">
                <a:latin typeface="標楷體"/>
                <a:ea typeface="標楷體"/>
              </a:rPr>
              <a:t>。</a:t>
            </a:r>
            <a:endParaRPr lang="en-US" altLang="zh-TW" sz="3000" b="1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3000" b="1" dirty="0">
                <a:latin typeface="標楷體"/>
                <a:ea typeface="標楷體"/>
              </a:rPr>
              <a:t>6.</a:t>
            </a:r>
            <a:r>
              <a:rPr lang="zh-TW" altLang="en-US" sz="3000" b="1" dirty="0">
                <a:latin typeface="標楷體"/>
                <a:ea typeface="標楷體"/>
              </a:rPr>
              <a:t>廠商簡報順序。</a:t>
            </a:r>
            <a:endParaRPr lang="en-US" altLang="zh-TW" sz="3000" b="1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B050"/>
                </a:solidFill>
                <a:latin typeface="標楷體"/>
                <a:ea typeface="標楷體"/>
              </a:rPr>
              <a:t>(</a:t>
            </a:r>
            <a:r>
              <a:rPr lang="zh-TW" altLang="en-US" sz="3200" b="1" dirty="0">
                <a:solidFill>
                  <a:srgbClr val="00B050"/>
                </a:solidFill>
                <a:latin typeface="標楷體"/>
                <a:ea typeface="標楷體"/>
              </a:rPr>
              <a:t>三</a:t>
            </a:r>
            <a:r>
              <a:rPr lang="en-US" altLang="zh-TW" sz="3200" b="1" dirty="0">
                <a:solidFill>
                  <a:srgbClr val="00B050"/>
                </a:solidFill>
                <a:latin typeface="標楷體"/>
                <a:ea typeface="標楷體"/>
              </a:rPr>
              <a:t>)</a:t>
            </a:r>
            <a:r>
              <a:rPr lang="zh-TW" altLang="en-US" sz="3200" b="1" dirty="0">
                <a:solidFill>
                  <a:srgbClr val="00B050"/>
                </a:solidFill>
                <a:latin typeface="標楷體"/>
                <a:ea typeface="標楷體"/>
              </a:rPr>
              <a:t>廠商簡報及答詢紀要</a:t>
            </a:r>
            <a:r>
              <a:rPr lang="en-US" altLang="zh-TW" sz="3200" b="1" dirty="0">
                <a:solidFill>
                  <a:srgbClr val="00B050"/>
                </a:solidFill>
                <a:latin typeface="標楷體"/>
                <a:ea typeface="標楷體"/>
              </a:rPr>
              <a:t>(</a:t>
            </a:r>
            <a:r>
              <a:rPr lang="zh-TW" altLang="en-US" sz="3200" b="1" dirty="0">
                <a:solidFill>
                  <a:srgbClr val="00B050"/>
                </a:solidFill>
                <a:latin typeface="標楷體"/>
                <a:ea typeface="標楷體"/>
              </a:rPr>
              <a:t>得以錄音檔輔助</a:t>
            </a:r>
            <a:r>
              <a:rPr lang="en-US" altLang="zh-TW" sz="3200" b="1" dirty="0">
                <a:solidFill>
                  <a:srgbClr val="00B050"/>
                </a:solidFill>
                <a:latin typeface="標楷體"/>
                <a:ea typeface="標楷體"/>
              </a:rPr>
              <a:t>)</a:t>
            </a:r>
            <a:r>
              <a:rPr lang="zh-TW" altLang="en-US" sz="3200" b="1" dirty="0">
                <a:solidFill>
                  <a:srgbClr val="00B050"/>
                </a:solidFill>
                <a:latin typeface="標楷體"/>
                <a:ea typeface="標楷體"/>
              </a:rPr>
              <a:t>。</a:t>
            </a:r>
            <a:endParaRPr lang="en-US" altLang="zh-TW" sz="3200" b="1" dirty="0">
              <a:solidFill>
                <a:srgbClr val="00B05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標楷體"/>
                <a:ea typeface="標楷體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標楷體"/>
                <a:ea typeface="標楷體"/>
              </a:rPr>
              <a:t>四</a:t>
            </a:r>
            <a:r>
              <a:rPr lang="en-US" altLang="zh-TW" sz="3200" b="1" dirty="0">
                <a:solidFill>
                  <a:srgbClr val="FF0000"/>
                </a:solidFill>
                <a:latin typeface="標楷體"/>
                <a:ea typeface="標楷體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latin typeface="標楷體"/>
                <a:ea typeface="標楷體"/>
              </a:rPr>
              <a:t>評選結果及差異情形或內容及決定或決議。</a:t>
            </a:r>
            <a:endParaRPr lang="en-US" altLang="zh-TW" sz="3200" b="1" dirty="0">
              <a:solidFill>
                <a:srgbClr val="FF000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42EDEEA-F868-4E65-B544-A6B3EA9F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8147248" cy="525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b="1" dirty="0">
                <a:solidFill>
                  <a:srgbClr val="0070C0"/>
                </a:solidFill>
                <a:latin typeface="標楷體"/>
                <a:ea typeface="標楷體"/>
              </a:rPr>
              <a:t>、委員會的成立</a:t>
            </a:r>
            <a:r>
              <a:rPr lang="en-US" altLang="zh-TW" sz="3200" b="1" dirty="0">
                <a:solidFill>
                  <a:srgbClr val="0070C0"/>
                </a:solidFill>
                <a:latin typeface="標楷體"/>
                <a:ea typeface="標楷體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/>
                <a:ea typeface="標楷體"/>
              </a:rPr>
              <a:t>依據</a:t>
            </a:r>
            <a:r>
              <a:rPr lang="en-US" altLang="zh-TW" sz="3000" b="1" dirty="0">
                <a:latin typeface="標楷體"/>
                <a:ea typeface="標楷體"/>
              </a:rPr>
              <a:t>:</a:t>
            </a:r>
            <a:r>
              <a:rPr lang="zh-TW" altLang="en-US" sz="3000" b="1" dirty="0">
                <a:latin typeface="標楷體"/>
                <a:ea typeface="標楷體"/>
              </a:rPr>
              <a:t>採購評選委員會組織準則第</a:t>
            </a:r>
            <a:r>
              <a:rPr lang="en-US" altLang="zh-TW" sz="3000" b="1" dirty="0">
                <a:latin typeface="標楷體"/>
                <a:ea typeface="標楷體"/>
              </a:rPr>
              <a:t>3</a:t>
            </a:r>
            <a:r>
              <a:rPr lang="zh-TW" altLang="en-US" sz="3000" b="1" dirty="0">
                <a:latin typeface="標楷體"/>
                <a:ea typeface="標楷體"/>
              </a:rPr>
              <a:t>條</a:t>
            </a:r>
            <a:r>
              <a:rPr lang="en-US" altLang="zh-TW" sz="3000" b="1" dirty="0">
                <a:latin typeface="標楷體"/>
                <a:ea typeface="標楷體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本委員會應於招標前成立，並於完成評選事宜且無待處理事項後解散</a:t>
            </a:r>
            <a:r>
              <a:rPr lang="zh-TW" altLang="en-US" sz="3000" b="1" dirty="0">
                <a:solidFill>
                  <a:srgbClr val="00B050"/>
                </a:solidFill>
                <a:latin typeface="標楷體"/>
                <a:ea typeface="標楷體"/>
              </a:rPr>
              <a:t>。</a:t>
            </a:r>
            <a:r>
              <a:rPr lang="zh-TW" altLang="en-US" sz="3000" b="1" dirty="0">
                <a:solidFill>
                  <a:srgbClr val="FF0000"/>
                </a:solidFill>
                <a:latin typeface="標楷體"/>
                <a:ea typeface="標楷體"/>
              </a:rPr>
              <a:t>若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評選項目、評審標準及評定方式有前例或條件簡單者，得由機關自行訂定或審定，免於招標前成立本委員會為之。但本委員會仍應於開標前成立。</a:t>
            </a:r>
            <a:endParaRPr lang="en-US" altLang="zh-TW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準此</a:t>
            </a:r>
            <a:r>
              <a:rPr lang="zh-TW" altLang="en-US" sz="3000" b="1" dirty="0">
                <a:solidFill>
                  <a:srgbClr val="0070C0"/>
                </a:solidFill>
                <a:latin typeface="標楷體"/>
                <a:ea typeface="標楷體"/>
              </a:rPr>
              <a:t>，採購評選委員會之成立日期應予確認。</a:t>
            </a:r>
            <a:endParaRPr lang="zh-TW" altLang="en-US" sz="3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E123EDF-0636-4925-AF99-56B8A3DA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858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19256" cy="5399112"/>
          </a:xfrm>
        </p:spPr>
        <p:txBody>
          <a:bodyPr>
            <a:normAutofit/>
          </a:bodyPr>
          <a:lstStyle/>
          <a:p>
            <a:pPr marL="803275" indent="-708025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評選結果決議產生最有利標或優勝廠商及理由。</a:t>
            </a:r>
            <a:endParaRPr lang="en-US" altLang="zh-TW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indent="-708025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個別委員要求納入紀錄之意見。</a:t>
            </a:r>
            <a:endParaRPr lang="en-US" altLang="zh-TW" sz="3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indent="-708025">
              <a:buNone/>
            </a:pP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 </a:t>
            </a:r>
            <a:endParaRPr lang="en-US" altLang="zh-TW" sz="3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indent="-708025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散會時間</a:t>
            </a:r>
          </a:p>
          <a:p>
            <a:pPr marL="803275" indent="-708025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indent="-708025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indent="-708025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FD33B74-3D43-4995-A71B-17BC901B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176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>
            <a:extLst>
              <a:ext uri="{FF2B5EF4-FFF2-40B4-BE49-F238E27FC236}">
                <a16:creationId xmlns:a16="http://schemas.microsoft.com/office/drawing/2014/main" id="{AF19F0AE-E9C5-4064-B812-DFF11116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4F22EA-63AF-4A9E-994F-D7E7BE053C52}" type="slidenum">
              <a:rPr lang="en-US" altLang="zh-TW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TW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33BD382-3416-45D7-B9D5-B5C1EA79515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9388" y="260350"/>
            <a:ext cx="8785225" cy="5838825"/>
          </a:xfrm>
        </p:spPr>
        <p:txBody>
          <a:bodyPr/>
          <a:lstStyle/>
          <a:p>
            <a:pPr marL="896938" indent="-896938" eaLnBrk="1" hangingPunct="1">
              <a:buFontTx/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六、招標問題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896938" indent="-896938" eaLnBrk="1" hangingPunct="1">
              <a:buFontTx/>
              <a:buNone/>
            </a:pP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條或第</a:t>
            </a: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條之誤用及程序問題：</a:t>
            </a:r>
          </a:p>
          <a:p>
            <a:pPr marL="896938" indent="-896938" eaLnBrk="1" hangingPunct="1">
              <a:buFontTx/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1.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原有設備更新指定原廠牌採限制性招標。</a:t>
            </a:r>
          </a:p>
          <a:p>
            <a:pPr marL="896938" indent="-896938" eaLnBrk="1" hangingPunct="1">
              <a:buFontTx/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指定需求廠牌但以公開招標方式辦理。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6938" indent="-896938" eaLnBrk="1" hangingPunct="1">
              <a:buFontTx/>
              <a:buNone/>
            </a:pP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限制性招標之邀標及議價程序。</a:t>
            </a:r>
          </a:p>
          <a:p>
            <a:pPr marL="896938" indent="-896938" eaLnBrk="1" hangingPunct="1">
              <a:buFontTx/>
              <a:buNone/>
            </a:pP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押標金與保證金之有效期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（押保辦法第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條）。</a:t>
            </a:r>
          </a:p>
          <a:p>
            <a:pPr marL="896938" indent="-896938" eaLnBrk="1" hangingPunct="1">
              <a:lnSpc>
                <a:spcPct val="120000"/>
              </a:lnSpc>
              <a:buFontTx/>
              <a:buNone/>
            </a:pP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什麼是不分段或分段開標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與標封之關係。</a:t>
            </a:r>
          </a:p>
          <a:p>
            <a:pPr marL="896938" indent="-896938" eaLnBrk="1" hangingPunct="1">
              <a:lnSpc>
                <a:spcPct val="120000"/>
              </a:lnSpc>
              <a:buFontTx/>
              <a:buNone/>
            </a:pPr>
            <a:r>
              <a:rPr lang="en-US" altLang="zh-TW" sz="3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2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不予開標決標、流標、廢標之定義及處理。</a:t>
            </a:r>
          </a:p>
        </p:txBody>
      </p:sp>
    </p:spTree>
    <p:extLst>
      <p:ext uri="{BB962C8B-B14F-4D97-AF65-F5344CB8AC3E}">
        <p14:creationId xmlns:p14="http://schemas.microsoft.com/office/powerpoint/2010/main" val="1082841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>
            <a:extLst>
              <a:ext uri="{FF2B5EF4-FFF2-40B4-BE49-F238E27FC236}">
                <a16:creationId xmlns:a16="http://schemas.microsoft.com/office/drawing/2014/main" id="{4C715CA3-265D-4096-A53E-9906685B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0660D1-A23E-4163-9304-D50FE9F3E670}" type="slidenum">
              <a:rPr lang="en-US" altLang="zh-TW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zh-TW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128DE8-4781-4C3A-9080-F73E98EFF31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79388" y="260350"/>
            <a:ext cx="8785225" cy="6048375"/>
          </a:xfrm>
        </p:spPr>
        <p:txBody>
          <a:bodyPr>
            <a:normAutofit fontScale="92500" lnSpcReduction="10000"/>
          </a:bodyPr>
          <a:lstStyle/>
          <a:p>
            <a:pPr marL="1338263" indent="-133826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zh-TW" b="1" dirty="0"/>
          </a:p>
          <a:p>
            <a:pPr marL="1338263" indent="-133826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35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七、決標問題</a:t>
            </a:r>
          </a:p>
          <a:p>
            <a:pPr marL="1338263" indent="-1338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500" b="1" dirty="0">
                <a:solidFill>
                  <a:srgbClr val="00B050"/>
                </a:solidFill>
                <a:latin typeface="標楷體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solidFill>
                  <a:srgbClr val="00B050"/>
                </a:solidFill>
                <a:latin typeface="標楷體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500" b="1" dirty="0">
                <a:solidFill>
                  <a:srgbClr val="00B050"/>
                </a:solidFill>
                <a:latin typeface="標楷體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>
                <a:solidFill>
                  <a:srgbClr val="00B050"/>
                </a:solidFill>
                <a:latin typeface="標楷體" pitchFamily="65" charset="-120"/>
                <a:ea typeface="標楷體" panose="03000509000000000000" pitchFamily="65" charset="-120"/>
              </a:rPr>
              <a:t>開標審標決標階段重大異常問題。</a:t>
            </a:r>
          </a:p>
          <a:p>
            <a:pPr marL="1338263" indent="-1338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zh-TW" altLang="en-US" sz="3500" b="1" dirty="0">
              <a:latin typeface="標楷體" pitchFamily="65" charset="-120"/>
              <a:ea typeface="標楷體" panose="03000509000000000000" pitchFamily="65" charset="-120"/>
            </a:endParaRPr>
          </a:p>
          <a:p>
            <a:pPr marL="1338263" indent="-1338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3500" b="1" dirty="0"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500" b="1" dirty="0">
                <a:latin typeface="標楷體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latin typeface="標楷體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500" b="1" dirty="0">
                <a:latin typeface="標楷體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>
                <a:latin typeface="標楷體" pitchFamily="65" charset="-120"/>
                <a:ea typeface="標楷體" panose="03000509000000000000" pitchFamily="65" charset="-120"/>
              </a:rPr>
              <a:t>標價偏低之處理。</a:t>
            </a:r>
          </a:p>
          <a:p>
            <a:pPr marL="1338263" indent="-1338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zh-TW" altLang="en-US" sz="3500" b="1" dirty="0">
              <a:latin typeface="標楷體" pitchFamily="65" charset="-120"/>
              <a:ea typeface="標楷體" panose="03000509000000000000" pitchFamily="65" charset="-120"/>
            </a:endParaRPr>
          </a:p>
          <a:p>
            <a:pPr marL="1260475" indent="-1260475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z="3500" b="1" dirty="0"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500" b="1" dirty="0">
                <a:solidFill>
                  <a:srgbClr val="0070C0"/>
                </a:solidFill>
                <a:latin typeface="標楷體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>
                <a:solidFill>
                  <a:srgbClr val="0070C0"/>
                </a:solidFill>
                <a:latin typeface="標楷體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500" b="1" dirty="0">
                <a:solidFill>
                  <a:srgbClr val="0070C0"/>
                </a:solidFill>
                <a:latin typeface="標楷體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>
                <a:solidFill>
                  <a:srgbClr val="C00000"/>
                </a:solidFill>
                <a:latin typeface="標楷體" pitchFamily="65" charset="-120"/>
                <a:ea typeface="標楷體" panose="03000509000000000000" pitchFamily="65" charset="-120"/>
              </a:rPr>
              <a:t>何謂固定金額？其依據為何？</a:t>
            </a:r>
            <a:r>
              <a:rPr lang="zh-TW" altLang="en-US" sz="3500" b="1" dirty="0">
                <a:latin typeface="標楷體" pitchFamily="65" charset="-120"/>
                <a:ea typeface="標楷體" panose="03000509000000000000" pitchFamily="65" charset="-120"/>
              </a:rPr>
              <a:t>（細則第</a:t>
            </a:r>
            <a:r>
              <a:rPr lang="en-US" altLang="zh-TW" sz="3500" b="1" dirty="0">
                <a:latin typeface="標楷體" pitchFamily="65" charset="-120"/>
                <a:ea typeface="標楷體" panose="03000509000000000000" pitchFamily="65" charset="-120"/>
              </a:rPr>
              <a:t>54</a:t>
            </a:r>
            <a:r>
              <a:rPr lang="zh-TW" altLang="en-US" sz="3500" b="1" dirty="0">
                <a:latin typeface="標楷體" pitchFamily="65" charset="-120"/>
                <a:ea typeface="標楷體" panose="03000509000000000000" pitchFamily="65" charset="-120"/>
              </a:rPr>
              <a:t>條之</a:t>
            </a:r>
            <a:r>
              <a:rPr lang="en-US" altLang="zh-TW" sz="3500" b="1" dirty="0">
                <a:latin typeface="標楷體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500" b="1" dirty="0">
                <a:latin typeface="標楷體" pitchFamily="65" charset="-120"/>
                <a:ea typeface="標楷體" panose="03000509000000000000" pitchFamily="65" charset="-120"/>
              </a:rPr>
              <a:t>）</a:t>
            </a:r>
            <a:endParaRPr lang="en-US" altLang="zh-TW" sz="3500" b="1" dirty="0">
              <a:latin typeface="標楷體" pitchFamily="65" charset="-120"/>
              <a:ea typeface="標楷體" panose="03000509000000000000" pitchFamily="65" charset="-120"/>
            </a:endParaRPr>
          </a:p>
          <a:p>
            <a:pPr marL="1338263" indent="-1338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3500" b="1" dirty="0">
                <a:solidFill>
                  <a:srgbClr val="0070C0"/>
                </a:solidFill>
                <a:latin typeface="標楷體" pitchFamily="65" charset="-120"/>
                <a:ea typeface="標楷體" panose="03000509000000000000" pitchFamily="65" charset="-120"/>
              </a:rPr>
              <a:t>      辦理契約之後續擴充延用契約金額，可否稱為固定金額？兩者是否有別。</a:t>
            </a:r>
          </a:p>
          <a:p>
            <a:pPr marL="1338263" indent="-1338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2400" dirty="0">
                <a:latin typeface="標楷體" pitchFamily="65" charset="-120"/>
              </a:rPr>
              <a:t>    </a:t>
            </a:r>
          </a:p>
        </p:txBody>
      </p:sp>
      <p:sp>
        <p:nvSpPr>
          <p:cNvPr id="19460" name="scanner1">
            <a:hlinkClick r:id="rId2" action="ppaction://hlinkfile"/>
            <a:extLst>
              <a:ext uri="{FF2B5EF4-FFF2-40B4-BE49-F238E27FC236}">
                <a16:creationId xmlns:a16="http://schemas.microsoft.com/office/drawing/2014/main" id="{C4216CF9-40CC-462A-84F2-CA412296253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003800" y="2492375"/>
            <a:ext cx="722313" cy="2889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2147483646 h 21600"/>
              <a:gd name="T10" fmla="*/ 2147483646 w 21600"/>
              <a:gd name="T11" fmla="*/ 0 h 21600"/>
              <a:gd name="T12" fmla="*/ 2147483646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1425 w 21600"/>
              <a:gd name="T22" fmla="*/ 23068 h 21600"/>
              <a:gd name="T23" fmla="*/ 20312 w 21600"/>
              <a:gd name="T24" fmla="*/ 3093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</a:rPr>
              <a:t>4</a:t>
            </a:r>
            <a:endParaRPr lang="zh-TW" altLang="en-US" sz="1800" dirty="0">
              <a:latin typeface="Arial" panose="020B0604020202020204" pitchFamily="34" charset="0"/>
            </a:endParaRPr>
          </a:p>
        </p:txBody>
      </p:sp>
      <p:sp>
        <p:nvSpPr>
          <p:cNvPr id="19461" name="scanner1">
            <a:hlinkClick r:id="rId3" action="ppaction://hlinkfile"/>
            <a:extLst>
              <a:ext uri="{FF2B5EF4-FFF2-40B4-BE49-F238E27FC236}">
                <a16:creationId xmlns:a16="http://schemas.microsoft.com/office/drawing/2014/main" id="{9E16B9E7-95EF-47B4-AF1E-0E0D7A68A9B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940425" y="1628775"/>
            <a:ext cx="722313" cy="2889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2147483646 h 21600"/>
              <a:gd name="T10" fmla="*/ 2147483646 w 21600"/>
              <a:gd name="T11" fmla="*/ 0 h 21600"/>
              <a:gd name="T12" fmla="*/ 2147483646 w 21600"/>
              <a:gd name="T13" fmla="*/ 2147483646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1425 w 21600"/>
              <a:gd name="T22" fmla="*/ 23068 h 21600"/>
              <a:gd name="T23" fmla="*/ 20312 w 21600"/>
              <a:gd name="T24" fmla="*/ 3093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</a:rPr>
              <a:t>3</a:t>
            </a:r>
            <a:endParaRPr lang="zh-TW" altLang="zh-TW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50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EE3A55-2B18-49C1-B50B-E7F8A1AB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147248" cy="2808312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b="1" dirty="0">
                <a:solidFill>
                  <a:srgbClr val="C00000"/>
                </a:solidFill>
                <a:latin typeface="+mj-ea"/>
              </a:rPr>
              <a:t>問題研討</a:t>
            </a:r>
            <a:br>
              <a:rPr lang="en-US" altLang="zh-TW" sz="8000" b="1" dirty="0">
                <a:latin typeface="+mj-ea"/>
              </a:rPr>
            </a:br>
            <a:r>
              <a:rPr lang="en-US" altLang="zh-TW" sz="8000" b="1" dirty="0">
                <a:solidFill>
                  <a:srgbClr val="00B050"/>
                </a:solidFill>
                <a:latin typeface="+mj-ea"/>
              </a:rPr>
              <a:t>Q&amp;A</a:t>
            </a:r>
            <a:endParaRPr lang="zh-TW" altLang="en-US" sz="8000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D290D8-7A10-49EF-BCF4-880C61A18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80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8147248" cy="525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實務面之缺失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承辦科室於簽請首長簽選評選委員及工作小組名單，洽詢被簽選委員意見後，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承辦科室未將同意參與本案之委員再簽報首長同意以成立「評選委員會」，致未能了解委員會之成立時點。</a:t>
            </a:r>
            <a:endParaRPr lang="en-US" altLang="zh-TW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而「評選委員受聘同意書」應於委員會之成立前填具，並於簽報成立評選委員會時</a:t>
            </a:r>
            <a:r>
              <a:rPr lang="zh-TW" altLang="en-US" sz="3000" b="1" dirty="0">
                <a:solidFill>
                  <a:srgbClr val="00B050"/>
                </a:solidFill>
                <a:latin typeface="標楷體"/>
                <a:ea typeface="標楷體"/>
              </a:rPr>
              <a:t>，附上以示洽詢結果，供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首長批核。</a:t>
            </a:r>
            <a:endParaRPr lang="en-US" altLang="zh-TW" sz="3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首長批可之日即為評選委員會之成立日期</a:t>
            </a:r>
            <a:r>
              <a:rPr lang="zh-TW" altLang="en-US" sz="3000" b="1" dirty="0">
                <a:solidFill>
                  <a:srgbClr val="C00000"/>
                </a:solidFill>
                <a:latin typeface="標楷體"/>
                <a:ea typeface="標楷體"/>
              </a:rPr>
              <a:t>。</a:t>
            </a:r>
            <a:endParaRPr lang="zh-TW" altLang="en-US" sz="3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B0AB9D2-3918-4699-BB0E-A842E3E9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88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19256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二、工作小組之初審意見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評選委員會審議規則第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機關成立之工作小組應依據評選項目或本委員會指定之項目，就受評廠商資料擬具初審意見，載明下列事項，連同廠商資料送本委員會供評選參考：</a:t>
            </a:r>
          </a:p>
          <a:p>
            <a:pPr marL="0" indent="0">
              <a:buNone/>
            </a:pPr>
            <a:r>
              <a:rPr lang="en-US" altLang="zh-TW" sz="3000" b="1" dirty="0">
                <a:latin typeface="標楷體"/>
                <a:ea typeface="標楷體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000" b="1" dirty="0">
                <a:latin typeface="標楷體"/>
                <a:ea typeface="標楷體"/>
              </a:rPr>
              <a:t>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採購案名稱。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工作小組人員姓名、職稱及專長。</a:t>
            </a:r>
          </a:p>
          <a:p>
            <a:pPr marL="803275" indent="-803275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受評廠商於各評選項目所報內容是否符合招標文件規定。</a:t>
            </a:r>
          </a:p>
          <a:p>
            <a:pPr marL="0" indent="0">
              <a:buNone/>
            </a:pP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受評廠商於各評選項目之差異性。</a:t>
            </a:r>
          </a:p>
          <a:p>
            <a:pPr marL="0" indent="0">
              <a:buNone/>
            </a:pPr>
            <a:endParaRPr lang="zh-TW" altLang="en-US" sz="3000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7CC6117-D18A-433F-B603-3F4EA3E9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98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9300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40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例一</a:t>
            </a:r>
            <a:r>
              <a:rPr lang="en-US" altLang="zh-TW" sz="40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.</a:t>
            </a:r>
            <a:r>
              <a:rPr lang="zh-TW" altLang="en-US" sz="40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工作小組人員姓名、職稱及專長</a:t>
            </a:r>
          </a:p>
        </p:txBody>
      </p:sp>
      <p:sp>
        <p:nvSpPr>
          <p:cNvPr id="2999298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852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zh-TW" sz="440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2999378" name="Group 82"/>
          <p:cNvGraphicFramePr>
            <a:graphicFrameLocks noGrp="1"/>
          </p:cNvGraphicFramePr>
          <p:nvPr/>
        </p:nvGraphicFramePr>
        <p:xfrm>
          <a:off x="827088" y="1916113"/>
          <a:ext cx="7791450" cy="3240089"/>
        </p:xfrm>
        <a:graphic>
          <a:graphicData uri="http://schemas.openxmlformats.org/drawingml/2006/table">
            <a:tbl>
              <a:tblPr/>
              <a:tblGrid>
                <a:gridCol w="231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工作人員姓名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職  稱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專   長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張三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科長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建築工程規畫、設計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李四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技士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土木施工及營建管理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王五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科員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生活美學及工藝創作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馬六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技佐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水電、空調設計施工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陳七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書記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政府採購專業人員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310C798-766D-494A-8175-24D0B009EA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7787A-C577-4561-8C97-7E2E82B54194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61125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E6AE0-5595-4E15-8E9E-663FBBA84463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000323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4450"/>
            <a:ext cx="9144000" cy="576263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例二</a:t>
            </a:r>
            <a:r>
              <a:rPr lang="en-US" altLang="zh-TW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.</a:t>
            </a:r>
            <a:r>
              <a:rPr lang="zh-TW" altLang="en-US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受評廠商於各評選項目內容是否符合招標文件規定</a:t>
            </a:r>
          </a:p>
        </p:txBody>
      </p:sp>
      <p:sp>
        <p:nvSpPr>
          <p:cNvPr id="36" name="投影片編號版面配置區 1"/>
          <p:cNvSpPr txBox="1">
            <a:spLocks noGrp="1"/>
          </p:cNvSpPr>
          <p:nvPr/>
        </p:nvSpPr>
        <p:spPr bwMode="auto">
          <a:xfrm>
            <a:off x="8402638" y="549275"/>
            <a:ext cx="6842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EF34170-400B-4758-9C87-BF3AC2E8324D}" type="slidenum">
              <a:rPr lang="en-US" altLang="zh-TW" sz="2000">
                <a:solidFill>
                  <a:srgbClr val="0066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 sz="2000">
              <a:solidFill>
                <a:srgbClr val="006600"/>
              </a:solidFill>
            </a:endParaRPr>
          </a:p>
        </p:txBody>
      </p:sp>
      <p:sp>
        <p:nvSpPr>
          <p:cNvPr id="3000322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852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zh-TW" sz="440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3000453" name="Group 133"/>
          <p:cNvGraphicFramePr>
            <a:graphicFrameLocks noGrp="1"/>
          </p:cNvGraphicFramePr>
          <p:nvPr/>
        </p:nvGraphicFramePr>
        <p:xfrm>
          <a:off x="179388" y="534988"/>
          <a:ext cx="8856662" cy="6007608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2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評選項目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廠商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廠商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初審意見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179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最近五年內類似規劃、設計及監造等經驗。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附件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P8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附件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P10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家均符合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538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建議書內容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創新性、完整性、可行性及監造計畫等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與預定進度。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規畫可行性評估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P1~P3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設計構想及完整性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P4~P32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創新性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P33~P35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監造計畫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P36~P45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服務費用及工程費分析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P48~P50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預定進度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90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日曆天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規畫可行性評估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P1~P5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設計構想及完整性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P6~P28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創新性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P29~P32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監造計畫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P33~P45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服務費用及工程費分析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P49~P50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6.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預定進度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120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日曆天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家均符合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生活美學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併入創新性中敘述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P34~35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未提及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廠商</a:t>
                      </a: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不符合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8632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計畫主持人及主要工作人員類似計畫之經驗與能力</a:t>
                      </a:r>
                      <a:r>
                        <a:rPr kumimoji="1" lang="en-US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包括學、經歷、專長等</a:t>
                      </a:r>
                      <a:r>
                        <a:rPr kumimoji="1" lang="en-US" altLang="zh-TW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計畫主持人及主要工作團隊，詳組織架構圖及各項目負責人員學經歷及擔任工作任務。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P36~P37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計畫主持人及主要工作團隊，詳組織架構圖及各項目負責人員學經歷及擔任工作任務。</a:t>
                      </a:r>
                      <a:r>
                        <a:rPr kumimoji="1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P44~P45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kumimoji="1" lang="zh-TW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家均符合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9568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137D5E-C2FF-489A-92B2-ACDDEC37C6B0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001347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73025"/>
            <a:ext cx="9144000" cy="549275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粗黑體" pitchFamily="49" charset="-120"/>
                <a:ea typeface="華康粗黑體" pitchFamily="49" charset="-120"/>
              </a:rPr>
              <a:t>例三、受評廠商於各評選項目之差異性</a:t>
            </a:r>
          </a:p>
        </p:txBody>
      </p:sp>
      <p:sp>
        <p:nvSpPr>
          <p:cNvPr id="42" name="投影片編號版面配置區 1"/>
          <p:cNvSpPr txBox="1">
            <a:spLocks noGrp="1"/>
          </p:cNvSpPr>
          <p:nvPr/>
        </p:nvSpPr>
        <p:spPr bwMode="auto">
          <a:xfrm>
            <a:off x="8402638" y="549275"/>
            <a:ext cx="684212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18A1C9FD-FB1C-40D6-A3FD-C413A5A1AE98}" type="slidenum">
              <a:rPr lang="en-US" altLang="zh-TW" sz="2000">
                <a:solidFill>
                  <a:srgbClr val="0066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TW" sz="2000">
              <a:solidFill>
                <a:srgbClr val="006600"/>
              </a:solidFill>
            </a:endParaRPr>
          </a:p>
        </p:txBody>
      </p:sp>
      <p:sp>
        <p:nvSpPr>
          <p:cNvPr id="3001346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852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zh-TW" sz="4400">
              <a:solidFill>
                <a:srgbClr val="66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3001431" name="Group 87"/>
          <p:cNvGraphicFramePr>
            <a:graphicFrameLocks noGrp="1"/>
          </p:cNvGraphicFramePr>
          <p:nvPr/>
        </p:nvGraphicFramePr>
        <p:xfrm>
          <a:off x="34925" y="520700"/>
          <a:ext cx="9074150" cy="6337300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2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評審項目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 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廠商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廠商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備註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859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1.5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年內類似規劃、設計及監造等經驗持有證明者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共列舉類似規劃、設計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25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，監造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件，且均附有完工證明文件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共列舉類似規劃、設計及監造計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件，且均附有完工證明文件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7719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建議書內容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創新性、完整性、可行性及監造計畫構相等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與預定進度。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平面配置：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樓地板面積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600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坪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容積率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建蔽率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％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建築外觀採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巴洛克式，具歐美風格。</a:t>
                      </a:r>
                    </a:p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監造計畫均詳列各部份監造計畫。</a:t>
                      </a:r>
                    </a:p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全案預定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96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月底前完工。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平面配置：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樓地板面積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550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坪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容積率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180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建蔽率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75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％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建築外觀採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閩南式，具有中國風格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監造計畫均詳列各部份監造計畫。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預定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96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月底前完工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8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生活美學。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採用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綠建築觀念設計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設置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中水回收系統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，讓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雨水再利用。</a:t>
                      </a: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週邊綠美化均採生態工法設計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設計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欠缺綠建築觀念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zh-TW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未設置中水回收系統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  <a:p>
                      <a:pPr marL="179388" marR="0" lvl="0" indent="-179388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週邊綠美化單調，未符合生態目標。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3004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計畫主持人及主要工作人員類似 計畫之經驗與能力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包括學、經歷、專長等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擁有博士學位，領有開業執照之建築師，具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年教學及實務經驗，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主要工作人員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人，具技師資格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人，其中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人為大專以上土木、建築等科系畢業，均為該公司正式人員，服務年資約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5~7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計畫主持人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大學建築系畢業，領有開業執照之建築師，有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年設計監造經驗，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主要工作人員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人，具相關技師資格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人，其中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人為大專以上土木、建築等科系畢業，服務年資約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5~7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44"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服務費用及工程費合理性。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技術服務費用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建造費用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98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  <a:endParaRPr kumimoji="1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估計工程費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3600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萬，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每坪約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技術服務費用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為建造費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95%</a:t>
                      </a:r>
                      <a:endParaRPr kumimoji="1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3525" marR="0" lvl="0" indent="-263525" algn="l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估計工程費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3850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萬，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每坪約</a:t>
                      </a:r>
                      <a:r>
                        <a:rPr kumimoji="1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萬元</a:t>
                      </a: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1">
                        <a:lnSpc>
                          <a:spcPct val="7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363" name="Rectangle 88"/>
          <p:cNvSpPr>
            <a:spLocks noChangeArrowheads="1"/>
          </p:cNvSpPr>
          <p:nvPr/>
        </p:nvSpPr>
        <p:spPr bwMode="auto">
          <a:xfrm>
            <a:off x="8402638" y="-26988"/>
            <a:ext cx="684212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0" lang="en-US" altLang="zh-TW" sz="2000" b="0" dirty="0">
              <a:solidFill>
                <a:srgbClr val="006600"/>
              </a:solidFill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969452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8092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實務面之缺失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未列工作小組之職務及專長</a:t>
            </a:r>
            <a:r>
              <a:rPr lang="zh-TW" altLang="en-US" sz="3200" b="1" dirty="0">
                <a:latin typeface="標楷體"/>
                <a:ea typeface="標楷體"/>
              </a:rPr>
              <a:t>。</a:t>
            </a:r>
            <a:endParaRPr lang="en-US" altLang="zh-TW" sz="3200" b="1" dirty="0"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sz="3200" b="1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B050"/>
                </a:solidFill>
                <a:latin typeface="標楷體"/>
                <a:ea typeface="標楷體"/>
              </a:rPr>
              <a:t>2.</a:t>
            </a:r>
            <a:r>
              <a:rPr lang="zh-TW" altLang="en-US" sz="3200" b="1" dirty="0">
                <a:solidFill>
                  <a:srgbClr val="00B050"/>
                </a:solidFill>
                <a:latin typeface="標楷體"/>
                <a:ea typeface="標楷體"/>
              </a:rPr>
              <a:t>未逐項條列出是否符合招標文件規定。</a:t>
            </a:r>
            <a:endParaRPr lang="en-US" altLang="zh-TW" sz="3200" b="1" dirty="0">
              <a:solidFill>
                <a:srgbClr val="00B05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endParaRPr lang="en-US" altLang="zh-TW" sz="3200" b="1" dirty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B050"/>
                </a:solidFill>
                <a:latin typeface="標楷體"/>
                <a:ea typeface="標楷體"/>
              </a:rPr>
              <a:t>3.</a:t>
            </a:r>
            <a:r>
              <a:rPr lang="zh-TW" altLang="en-US" sz="3200" b="1" dirty="0">
                <a:solidFill>
                  <a:srgbClr val="00B050"/>
                </a:solidFill>
                <a:latin typeface="標楷體"/>
                <a:ea typeface="標楷體"/>
              </a:rPr>
              <a:t>未依評選項目之各子項逐項比較其差異性：</a:t>
            </a:r>
            <a:endParaRPr lang="en-US" altLang="zh-TW" sz="3200" b="1" dirty="0">
              <a:solidFill>
                <a:srgbClr val="00B050"/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sz="3200" b="1" dirty="0">
                <a:latin typeface="標楷體"/>
                <a:ea typeface="標楷體"/>
              </a:rPr>
              <a:t>  </a:t>
            </a:r>
            <a:r>
              <a:rPr lang="zh-TW" altLang="en-US" sz="3200" b="1" dirty="0">
                <a:solidFill>
                  <a:srgbClr val="FF0000"/>
                </a:solidFill>
                <a:latin typeface="標楷體"/>
                <a:ea typeface="標楷體"/>
              </a:rPr>
              <a:t>如</a:t>
            </a:r>
            <a:r>
              <a:rPr lang="en-US" altLang="zh-TW" sz="3200" b="1" dirty="0">
                <a:solidFill>
                  <a:srgbClr val="FF0000"/>
                </a:solidFill>
                <a:latin typeface="標楷體"/>
                <a:ea typeface="標楷體"/>
              </a:rPr>
              <a:t>:</a:t>
            </a:r>
            <a:r>
              <a:rPr lang="zh-TW" altLang="en-US" sz="3200" b="1" dirty="0">
                <a:solidFill>
                  <a:srgbClr val="FF0000"/>
                </a:solidFill>
                <a:latin typeface="標楷體"/>
                <a:ea typeface="標楷體"/>
              </a:rPr>
              <a:t>以優點及缺點比較，且未平衡逐項比較僅以小組主觀認為做比較。</a:t>
            </a:r>
            <a:endParaRPr lang="zh-TW" altLang="en-US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A71EF36-8424-4443-9938-86AF6F90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17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8092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b="1" dirty="0">
                <a:solidFill>
                  <a:srgbClr val="0070C0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評選時委員意見之處理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最有利標評選辦法第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評選最有利標，為利評選委員對廠商於各評選項目之表現為更深入之瞭解，得輔以廠商簡報及現場詢答。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前項廠商簡報及現場詢答，應與評選項目有關；其列為評選項目者，所占配分或權重不得逾百分之二十。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第一項簡報不得更改廠商投標文件內容。廠商另外提出變更或補充資料者，該資料應不納入評選。</a:t>
            </a: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投標廠商未出席簡報及現場詢答者，不影響其投標文件之有效性。</a:t>
            </a:r>
          </a:p>
          <a:p>
            <a:pPr marL="0" indent="0">
              <a:buNone/>
            </a:pP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8674825-EA53-4A68-9D89-369DB817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3A8B-3543-4649-A2E0-3DFDAEADE9D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8091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8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2553</Words>
  <Application>Microsoft Office PowerPoint</Application>
  <PresentationFormat>如螢幕大小 (4:3)</PresentationFormat>
  <Paragraphs>238</Paragraphs>
  <Slides>23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37" baseType="lpstr">
      <vt:lpstr>Adobe 黑体 Std R</vt:lpstr>
      <vt:lpstr>華康粗黑體</vt:lpstr>
      <vt:lpstr>微軟正黑體</vt:lpstr>
      <vt:lpstr>新細明體</vt:lpstr>
      <vt:lpstr>標楷體</vt:lpstr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公正</vt:lpstr>
      <vt:lpstr>Capsules</vt:lpstr>
      <vt:lpstr>評選作業缺失研討 【含稽核發現的缺失】  </vt:lpstr>
      <vt:lpstr>PowerPoint 簡報</vt:lpstr>
      <vt:lpstr>PowerPoint 簡報</vt:lpstr>
      <vt:lpstr>PowerPoint 簡報</vt:lpstr>
      <vt:lpstr>例一.工作小組人員姓名、職稱及專長</vt:lpstr>
      <vt:lpstr>例二.受評廠商於各評選項目內容是否符合招標文件規定</vt:lpstr>
      <vt:lpstr>例三、受評廠商於各評選項目之差異性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問題研討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最有利標作業 </dc:title>
  <dc:creator>acer102-NB-1</dc:creator>
  <cp:lastModifiedBy>張慶雲</cp:lastModifiedBy>
  <cp:revision>41</cp:revision>
  <dcterms:created xsi:type="dcterms:W3CDTF">2015-01-23T07:21:14Z</dcterms:created>
  <dcterms:modified xsi:type="dcterms:W3CDTF">2017-06-14T13:46:51Z</dcterms:modified>
</cp:coreProperties>
</file>