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</p:sldMasterIdLst>
  <p:notesMasterIdLst>
    <p:notesMasterId r:id="rId25"/>
  </p:notesMasterIdLst>
  <p:handoutMasterIdLst>
    <p:handoutMasterId r:id="rId26"/>
  </p:handoutMasterIdLst>
  <p:sldIdLst>
    <p:sldId id="282" r:id="rId3"/>
    <p:sldId id="339" r:id="rId4"/>
    <p:sldId id="293" r:id="rId5"/>
    <p:sldId id="338" r:id="rId6"/>
    <p:sldId id="292" r:id="rId7"/>
    <p:sldId id="349" r:id="rId8"/>
    <p:sldId id="343" r:id="rId9"/>
    <p:sldId id="344" r:id="rId10"/>
    <p:sldId id="345" r:id="rId11"/>
    <p:sldId id="350" r:id="rId12"/>
    <p:sldId id="351" r:id="rId13"/>
    <p:sldId id="346" r:id="rId14"/>
    <p:sldId id="356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</p:sldIdLst>
  <p:sldSz cx="9144000" cy="6858000" type="screen4x3"/>
  <p:notesSz cx="6797675" cy="9926638"/>
  <p:kinsoku lang="zh-TW" invalStChars="" invalEndChars="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  <a:srgbClr val="FFFFCC"/>
    <a:srgbClr val="FF0000"/>
    <a:srgbClr val="FFFF00"/>
    <a:srgbClr val="0000CC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9" autoAdjust="0"/>
    <p:restoredTop sz="96028" autoAdjust="0"/>
  </p:normalViewPr>
  <p:slideViewPr>
    <p:cSldViewPr>
      <p:cViewPr varScale="1">
        <p:scale>
          <a:sx n="85" d="100"/>
          <a:sy n="85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notesViewPr>
    <p:cSldViewPr>
      <p:cViewPr varScale="1">
        <p:scale>
          <a:sx n="51" d="100"/>
          <a:sy n="51" d="100"/>
        </p:scale>
        <p:origin x="-1416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</a:lstStyle>
          <a:p>
            <a:fld id="{79F41DD3-1338-47D0-8829-86D286A10CC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91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075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CAD46779-876F-401F-BAA7-A552453B78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157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EF223-A044-4ED8-A492-46A362B6C09B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3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602DD41-67D0-4C2E-95E6-12A002BC3E63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0F0805-D737-4C61-9F93-B543B1178D2F}" type="slidenum">
              <a:rPr lang="zh-TW" altLang="en-US"/>
              <a:pPr/>
              <a:t>‹#›</a:t>
            </a:fld>
            <a:endParaRPr lang="en-US" altLang="zh-TW"/>
          </a:p>
        </p:txBody>
      </p:sp>
      <p:graphicFrame>
        <p:nvGraphicFramePr>
          <p:cNvPr id="206856" name="Object 8"/>
          <p:cNvGraphicFramePr>
            <a:graphicFrameLocks noChangeAspect="1"/>
          </p:cNvGraphicFramePr>
          <p:nvPr userDrawn="1"/>
        </p:nvGraphicFramePr>
        <p:xfrm>
          <a:off x="7380288" y="476250"/>
          <a:ext cx="11160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7" name="Photo Editor 影像 " r:id="rId4" imgW="4571429" imgH="4571429" progId="MSPhotoEd.3">
                  <p:embed/>
                </p:oleObj>
              </mc:Choice>
              <mc:Fallback>
                <p:oleObj name="Photo Editor 影像 " r:id="rId4" imgW="4571429" imgH="4571429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76250"/>
                        <a:ext cx="111601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1A8CF-7CFC-44CB-B1E0-887A08BEA68C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AF2DC-69F1-43B2-81ED-68BBFCC8BE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138747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F1CE0-C2A1-4BDE-B041-739BD4588DBF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C7602-FA68-4B0F-8844-EF7161B8C0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146561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6B1716B2-4287-472A-9A56-05A0212ADB78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382D01B1-06CC-40DD-AD8E-2327C951FED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4351292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FF116386-E7DA-416C-98F8-643148110603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9C340E47-E2C0-4D4B-84AE-58AA0AD4C93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5184986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AD359-BE07-4288-AED3-E902091803FC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FB3C3-CD86-498B-968F-1192AC6DAAB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35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6ECB4-23A8-4326-B34D-F5EAA1C6EF1E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65FB-1D5A-4434-ABDE-C09102D8D2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55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D59C-FFAC-4558-882E-2DC2729D1DDF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F4CB-19A9-4A55-A9F2-81CB4E12662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301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E9118-E1D4-4ABF-8B6A-3D4BFF2C2FB8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323A-20F3-4A8D-96FB-63CD861BCE5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183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12DDC-AD0D-4539-A8E1-1B0A9B50D4A0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AC24C-37D2-482F-84C0-6DB2279D59D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22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9E3A3-9143-4747-BD3D-218CC427AFC2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8985-81F4-4CBC-BA26-9C4CA68A76B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4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6CA79-A43B-42DB-9213-DAF847DD0A3F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0029-97A3-4D6E-8CEC-17DBEB1FD7A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3830766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B01D7-95A5-4ED3-BC26-6973944A4B73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B317-A56C-41A1-B8D5-21572C3EA30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32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4C5A5-20E6-46E9-B5CC-F6ABD905880F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C6A44-200C-46FA-B4D2-DC6B107CA34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23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470C7-B1BF-4391-8359-240774F56B28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53A7E-702B-45A2-8FF1-35F177C68E1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2874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9FF7F-4141-4112-BD53-F4D752563B92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56EC7-7CD1-4F74-80C3-96B3D5F3BBB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663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A197E-8ECE-4CF2-A28B-FAA27D52393B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9C287-A4C9-4488-A103-47710BBD2DE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43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5D1E1-DB76-4028-BB40-76386D4E0C1C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E08E7-1AAD-44C9-AF87-91FEEE9072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4740038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6F36-7397-4564-9214-3C11B88EBF3B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8C3FC-48D4-45FA-BB20-1A05F321F68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3652448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FFB33-9F10-4F39-B8A0-E0E50403352B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1838-5A89-401A-BBD5-5BDF8B0F2FD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62295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F5F5F-A5E8-4A6A-8A51-510A2E152CBB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D3EF-54BA-4578-A333-0188BC00721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46940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979CD-039A-4259-8A73-C769D3457445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FB6C3-1BD1-41D6-A339-83C24C8D50A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3478425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86F10-95EA-4A9B-AABA-BCF7F2D88F5D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93D1-9FE1-4E22-A9DD-EFF9D17CEF8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465141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E7C33-48F3-41E8-AE5D-68C100A30D7A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5F6C8-DD7E-4AD0-BE33-AA4DC066742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795568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fld id="{1AF94657-22BB-4F6E-88C9-D7FD37438C6C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fld id="{8A43BC7C-7695-4051-8EAA-94988C17B520}" type="slidenum">
              <a:rPr lang="zh-TW" altLang="en-US"/>
              <a:pPr/>
              <a:t>‹#›</a:t>
            </a:fld>
            <a:endParaRPr lang="en-US" altLang="zh-TW"/>
          </a:p>
        </p:txBody>
      </p:sp>
      <p:graphicFrame>
        <p:nvGraphicFramePr>
          <p:cNvPr id="205832" name="Object 8"/>
          <p:cNvGraphicFramePr>
            <a:graphicFrameLocks noChangeAspect="1"/>
          </p:cNvGraphicFramePr>
          <p:nvPr userDrawn="1"/>
        </p:nvGraphicFramePr>
        <p:xfrm>
          <a:off x="7740650" y="5589588"/>
          <a:ext cx="828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3" name="Photo Editor 影像 " r:id="rId17" imgW="4571429" imgH="4571429" progId="MSPhotoEd.3">
                  <p:embed/>
                </p:oleObj>
              </mc:Choice>
              <mc:Fallback>
                <p:oleObj name="Photo Editor 影像 " r:id="rId17" imgW="4571429" imgH="4571429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589588"/>
                        <a:ext cx="8286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9" r:id="rId12"/>
    <p:sldLayoutId id="2147483680" r:id="rId13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rgbClr val="79551B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79551B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79551B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rgbClr val="7955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fld id="{BB06894E-CA1B-4393-B82D-A3FC8346C514}" type="datetime2">
              <a:rPr lang="zh-TW" altLang="en-US"/>
              <a:pPr/>
              <a:t>2015年10月15日</a:t>
            </a:fld>
            <a:endParaRPr lang="en-US" altLang="zh-TW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0A4D1B27-47D7-4A12-8782-C4EA7074A9D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9" name="Picture 1045" descr="j0432589[1]"/>
          <p:cNvPicPr>
            <a:picLocks noChangeAspect="1" noChangeArrowheads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20713"/>
            <a:ext cx="5040312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Text Box 1026"/>
          <p:cNvSpPr txBox="1">
            <a:spLocks noChangeArrowheads="1"/>
          </p:cNvSpPr>
          <p:nvPr/>
        </p:nvSpPr>
        <p:spPr bwMode="auto">
          <a:xfrm>
            <a:off x="611188" y="2349500"/>
            <a:ext cx="8101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標楷體" panose="03000509000000000000" pitchFamily="65" charset="-120"/>
              </a:rPr>
              <a:t>遊說法介紹</a:t>
            </a:r>
          </a:p>
        </p:txBody>
      </p:sp>
      <p:sp>
        <p:nvSpPr>
          <p:cNvPr id="58372" name="Text Box 1028"/>
          <p:cNvSpPr txBox="1">
            <a:spLocks noChangeArrowheads="1"/>
          </p:cNvSpPr>
          <p:nvPr/>
        </p:nvSpPr>
        <p:spPr bwMode="auto">
          <a:xfrm>
            <a:off x="1258888" y="5013325"/>
            <a:ext cx="64087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zh-TW" altLang="en-US" sz="3200" b="1">
                <a:solidFill>
                  <a:srgbClr val="0000CC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內 政 部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zh-TW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58373" name="Rectangle 1029"/>
          <p:cNvSpPr>
            <a:spLocks noChangeArrowheads="1"/>
          </p:cNvSpPr>
          <p:nvPr/>
        </p:nvSpPr>
        <p:spPr bwMode="auto">
          <a:xfrm>
            <a:off x="1588" y="139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765175"/>
            <a:ext cx="6246812" cy="914400"/>
          </a:xfrm>
        </p:spPr>
        <p:txBody>
          <a:bodyPr/>
          <a:lstStyle/>
          <a:p>
            <a:r>
              <a:rPr lang="zh-TW" altLang="en-US" sz="3600" b="1">
                <a:solidFill>
                  <a:srgbClr val="0000CC"/>
                </a:solidFill>
                <a:ea typeface="標楷體" panose="03000509000000000000" pitchFamily="65" charset="-120"/>
              </a:rPr>
              <a:t>四、不適用遊說法之行為</a:t>
            </a:r>
            <a:r>
              <a:rPr lang="en-US" altLang="zh-TW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(§5)</a:t>
            </a:r>
            <a:endParaRPr lang="zh-TW" altLang="en-US" sz="28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372225" cy="3336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公務員依法執行職務之行為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外國政府或政府間國際組織派駐或派遣之人員所為職務上之行為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人民或團體依其他法規規定之程序及方式所為之申請、請願、陳情、陳述意見等表達意見之行為</a:t>
            </a:r>
            <a:r>
              <a:rPr kumimoji="1"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(</a:t>
            </a:r>
            <a:r>
              <a:rPr kumimoji="1"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詳下頁</a:t>
            </a:r>
            <a:r>
              <a:rPr kumimoji="1"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092" name="Group 236"/>
          <p:cNvGraphicFramePr>
            <a:graphicFrameLocks noGrp="1"/>
          </p:cNvGraphicFramePr>
          <p:nvPr>
            <p:ph idx="1"/>
          </p:nvPr>
        </p:nvGraphicFramePr>
        <p:xfrm>
          <a:off x="684213" y="549275"/>
          <a:ext cx="7775575" cy="5803900"/>
        </p:xfrm>
        <a:graphic>
          <a:graphicData uri="http://schemas.openxmlformats.org/drawingml/2006/table">
            <a:tbl>
              <a:tblPr/>
              <a:tblGrid>
                <a:gridCol w="863600"/>
                <a:gridCol w="3240087"/>
                <a:gridCol w="1728788"/>
                <a:gridCol w="1943100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名稱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anose="0204050205050503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　　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程序要式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實施對象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70000"/>
                      </a:srgbClr>
                    </a:solidFill>
                  </a:tcPr>
                </a:tc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遊說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法令、政策或議案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遊說法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申請登記，許可後遊說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被遊說者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請願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國家政策、公共利害或其權益之維護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請願法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應備具請願書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職權所屬民意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行政機關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陳情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行政興革建議、行政法令查詢、行政違失舉發或行政上權益維護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行政程序法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書面或言詞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主管機關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201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關說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Palatino Linotype" panose="020405020505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機關業務具體事項之決定或執行，且有不當影響特定權利義務之虞者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公職人員利益衝突迴避法施行細則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非要式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79551B"/>
                          </a:solidFill>
                          <a:latin typeface="Palatino Linotype" panose="020405020505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機關有關人員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20713"/>
            <a:ext cx="5484812" cy="914400"/>
          </a:xfrm>
        </p:spPr>
        <p:txBody>
          <a:bodyPr/>
          <a:lstStyle/>
          <a:p>
            <a:pPr algn="ctr"/>
            <a:r>
              <a:rPr lang="zh-TW" altLang="en-US" sz="4000" b="1">
                <a:solidFill>
                  <a:srgbClr val="0000CC"/>
                </a:solidFill>
                <a:ea typeface="標楷體" panose="03000509000000000000" pitchFamily="65" charset="-120"/>
              </a:rPr>
              <a:t>五、遊說的程序</a:t>
            </a:r>
          </a:p>
        </p:txBody>
      </p:sp>
      <p:grpSp>
        <p:nvGrpSpPr>
          <p:cNvPr id="227333" name="Group 5"/>
          <p:cNvGrpSpPr>
            <a:grpSpLocks/>
          </p:cNvGrpSpPr>
          <p:nvPr/>
        </p:nvGrpSpPr>
        <p:grpSpPr bwMode="auto">
          <a:xfrm>
            <a:off x="684213" y="1628775"/>
            <a:ext cx="7775575" cy="4608513"/>
            <a:chOff x="385" y="799"/>
            <a:chExt cx="4854" cy="3221"/>
          </a:xfrm>
        </p:grpSpPr>
        <p:grpSp>
          <p:nvGrpSpPr>
            <p:cNvPr id="227334" name="Group 6"/>
            <p:cNvGrpSpPr>
              <a:grpSpLocks/>
            </p:cNvGrpSpPr>
            <p:nvPr/>
          </p:nvGrpSpPr>
          <p:grpSpPr bwMode="auto">
            <a:xfrm>
              <a:off x="385" y="3113"/>
              <a:ext cx="4854" cy="907"/>
              <a:chOff x="385" y="3113"/>
              <a:chExt cx="4854" cy="907"/>
            </a:xfrm>
          </p:grpSpPr>
          <p:sp>
            <p:nvSpPr>
              <p:cNvPr id="227335" name="AutoShape 7"/>
              <p:cNvSpPr>
                <a:spLocks noChangeArrowheads="1"/>
              </p:cNvSpPr>
              <p:nvPr/>
            </p:nvSpPr>
            <p:spPr bwMode="auto">
              <a:xfrm rot="5400000">
                <a:off x="884" y="2614"/>
                <a:ext cx="907" cy="1905"/>
              </a:xfrm>
              <a:prstGeom prst="homePlate">
                <a:avLst>
                  <a:gd name="adj" fmla="val 25000"/>
                </a:avLst>
              </a:prstGeom>
              <a:solidFill>
                <a:srgbClr val="FFFFCC"/>
              </a:solidFill>
              <a:ln w="190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anchor="ctr"/>
              <a:lstStyle/>
              <a:p>
                <a:pPr algn="ctr"/>
                <a:r>
                  <a:rPr lang="zh-TW" altLang="en-US" sz="2800" b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終止登記</a:t>
                </a:r>
                <a:endParaRPr kumimoji="1" lang="zh-TW" altLang="en-US" sz="2800" b="1">
                  <a:solidFill>
                    <a:srgbClr val="FF00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227336" name="AutoShape 8"/>
              <p:cNvSpPr>
                <a:spLocks noChangeArrowheads="1"/>
              </p:cNvSpPr>
              <p:nvPr/>
            </p:nvSpPr>
            <p:spPr bwMode="auto">
              <a:xfrm>
                <a:off x="2562" y="3113"/>
                <a:ext cx="2677" cy="681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/>
              <a:lstStyle/>
              <a:p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遊說終止後</a:t>
                </a:r>
                <a:r>
                  <a:rPr kumimoji="1" lang="en-US" altLang="zh-TW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10</a:t>
                </a: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日內辦理</a:t>
                </a:r>
              </a:p>
            </p:txBody>
          </p:sp>
          <p:sp>
            <p:nvSpPr>
              <p:cNvPr id="227337" name="Line 9"/>
              <p:cNvSpPr>
                <a:spLocks noChangeShapeType="1"/>
              </p:cNvSpPr>
              <p:nvPr/>
            </p:nvSpPr>
            <p:spPr bwMode="auto">
              <a:xfrm flipH="1">
                <a:off x="2290" y="3430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  <p:grpSp>
          <p:nvGrpSpPr>
            <p:cNvPr id="227338" name="Group 10"/>
            <p:cNvGrpSpPr>
              <a:grpSpLocks/>
            </p:cNvGrpSpPr>
            <p:nvPr/>
          </p:nvGrpSpPr>
          <p:grpSpPr bwMode="auto">
            <a:xfrm>
              <a:off x="385" y="2341"/>
              <a:ext cx="4854" cy="907"/>
              <a:chOff x="385" y="2341"/>
              <a:chExt cx="4854" cy="907"/>
            </a:xfrm>
          </p:grpSpPr>
          <p:sp>
            <p:nvSpPr>
              <p:cNvPr id="227339" name="AutoShape 11"/>
              <p:cNvSpPr>
                <a:spLocks noChangeArrowheads="1"/>
              </p:cNvSpPr>
              <p:nvPr/>
            </p:nvSpPr>
            <p:spPr bwMode="auto">
              <a:xfrm rot="5400000">
                <a:off x="884" y="1842"/>
                <a:ext cx="907" cy="1905"/>
              </a:xfrm>
              <a:prstGeom prst="homePlate">
                <a:avLst>
                  <a:gd name="adj" fmla="val 25000"/>
                </a:avLst>
              </a:prstGeom>
              <a:solidFill>
                <a:srgbClr val="FFFFCC"/>
              </a:solidFill>
              <a:ln w="190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anchor="ctr"/>
              <a:lstStyle/>
              <a:p>
                <a:pPr algn="ctr"/>
                <a:r>
                  <a:rPr kumimoji="1" lang="zh-TW" altLang="en-US" sz="2800" b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申報財務收支</a:t>
                </a:r>
              </a:p>
            </p:txBody>
          </p:sp>
          <p:sp>
            <p:nvSpPr>
              <p:cNvPr id="227340" name="AutoShape 12"/>
              <p:cNvSpPr>
                <a:spLocks noChangeArrowheads="1"/>
              </p:cNvSpPr>
              <p:nvPr/>
            </p:nvSpPr>
            <p:spPr bwMode="auto">
              <a:xfrm>
                <a:off x="2562" y="2341"/>
                <a:ext cx="2677" cy="681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/>
              <a:lstStyle/>
              <a:p>
                <a:pPr>
                  <a:lnSpc>
                    <a:spcPct val="80000"/>
                  </a:lnSpc>
                </a:pP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每年</a:t>
                </a:r>
                <a:r>
                  <a:rPr kumimoji="1" lang="en-US" altLang="zh-TW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5</a:t>
                </a: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月底前或終止登記時申報；所屬機關按季將登記事項及財報公開於政府網路或公報</a:t>
                </a:r>
              </a:p>
            </p:txBody>
          </p:sp>
          <p:sp>
            <p:nvSpPr>
              <p:cNvPr id="227341" name="Line 13"/>
              <p:cNvSpPr>
                <a:spLocks noChangeShapeType="1"/>
              </p:cNvSpPr>
              <p:nvPr/>
            </p:nvSpPr>
            <p:spPr bwMode="auto">
              <a:xfrm flipH="1">
                <a:off x="2290" y="26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  <p:grpSp>
          <p:nvGrpSpPr>
            <p:cNvPr id="227342" name="Group 14"/>
            <p:cNvGrpSpPr>
              <a:grpSpLocks/>
            </p:cNvGrpSpPr>
            <p:nvPr/>
          </p:nvGrpSpPr>
          <p:grpSpPr bwMode="auto">
            <a:xfrm>
              <a:off x="385" y="1570"/>
              <a:ext cx="4854" cy="907"/>
              <a:chOff x="385" y="1570"/>
              <a:chExt cx="4854" cy="907"/>
            </a:xfrm>
          </p:grpSpPr>
          <p:sp>
            <p:nvSpPr>
              <p:cNvPr id="227343" name="AutoShape 15"/>
              <p:cNvSpPr>
                <a:spLocks noChangeArrowheads="1"/>
              </p:cNvSpPr>
              <p:nvPr/>
            </p:nvSpPr>
            <p:spPr bwMode="auto">
              <a:xfrm rot="5400000">
                <a:off x="884" y="1071"/>
                <a:ext cx="907" cy="1905"/>
              </a:xfrm>
              <a:prstGeom prst="homePlate">
                <a:avLst>
                  <a:gd name="adj" fmla="val 25000"/>
                </a:avLst>
              </a:prstGeom>
              <a:solidFill>
                <a:srgbClr val="FFFFCC"/>
              </a:solidFill>
              <a:ln w="190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anchor="ctr"/>
              <a:lstStyle/>
              <a:p>
                <a:pPr algn="ctr"/>
                <a:r>
                  <a:rPr kumimoji="1" lang="zh-TW" altLang="en-US" sz="2800" b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進行遊說</a:t>
                </a:r>
              </a:p>
            </p:txBody>
          </p:sp>
          <p:sp>
            <p:nvSpPr>
              <p:cNvPr id="227344" name="AutoShape 16"/>
              <p:cNvSpPr>
                <a:spLocks noChangeArrowheads="1"/>
              </p:cNvSpPr>
              <p:nvPr/>
            </p:nvSpPr>
            <p:spPr bwMode="auto">
              <a:xfrm>
                <a:off x="2562" y="1570"/>
                <a:ext cx="2677" cy="681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10800" rIns="0" bIns="10800"/>
              <a:lstStyle/>
              <a:p>
                <a:pPr>
                  <a:lnSpc>
                    <a:spcPct val="80000"/>
                  </a:lnSpc>
                </a:pP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遊說者或所屬機關與其洽定時間</a:t>
                </a:r>
                <a:r>
                  <a:rPr kumimoji="1" lang="en-US" altLang="zh-TW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;</a:t>
                </a: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被遊說者可指派人員接受</a:t>
                </a:r>
                <a:r>
                  <a:rPr kumimoji="1" lang="en-US" altLang="zh-TW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;</a:t>
                </a: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接受遊說後</a:t>
                </a:r>
                <a:r>
                  <a:rPr kumimoji="1" lang="en-US" altLang="zh-TW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7</a:t>
                </a: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日內通知機關登記</a:t>
                </a:r>
              </a:p>
            </p:txBody>
          </p:sp>
          <p:sp>
            <p:nvSpPr>
              <p:cNvPr id="227345" name="Line 17"/>
              <p:cNvSpPr>
                <a:spLocks noChangeShapeType="1"/>
              </p:cNvSpPr>
              <p:nvPr/>
            </p:nvSpPr>
            <p:spPr bwMode="auto">
              <a:xfrm flipH="1">
                <a:off x="2290" y="188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  <p:grpSp>
          <p:nvGrpSpPr>
            <p:cNvPr id="227346" name="Group 18"/>
            <p:cNvGrpSpPr>
              <a:grpSpLocks/>
            </p:cNvGrpSpPr>
            <p:nvPr/>
          </p:nvGrpSpPr>
          <p:grpSpPr bwMode="auto">
            <a:xfrm>
              <a:off x="385" y="799"/>
              <a:ext cx="4854" cy="907"/>
              <a:chOff x="385" y="799"/>
              <a:chExt cx="4854" cy="907"/>
            </a:xfrm>
          </p:grpSpPr>
          <p:sp>
            <p:nvSpPr>
              <p:cNvPr id="227347" name="AutoShape 19"/>
              <p:cNvSpPr>
                <a:spLocks noChangeArrowheads="1"/>
              </p:cNvSpPr>
              <p:nvPr/>
            </p:nvSpPr>
            <p:spPr bwMode="auto">
              <a:xfrm rot="5400000">
                <a:off x="884" y="300"/>
                <a:ext cx="907" cy="1905"/>
              </a:xfrm>
              <a:prstGeom prst="homePlate">
                <a:avLst>
                  <a:gd name="adj" fmla="val 25000"/>
                </a:avLst>
              </a:prstGeom>
              <a:solidFill>
                <a:srgbClr val="FFFFCC"/>
              </a:solidFill>
              <a:ln w="19050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anchor="ctr"/>
              <a:lstStyle/>
              <a:p>
                <a:pPr algn="ctr"/>
                <a:r>
                  <a:rPr kumimoji="1" lang="zh-TW" altLang="en-US" sz="2800" b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申請登記</a:t>
                </a:r>
              </a:p>
            </p:txBody>
          </p:sp>
          <p:sp>
            <p:nvSpPr>
              <p:cNvPr id="227348" name="AutoShape 20"/>
              <p:cNvSpPr>
                <a:spLocks noChangeArrowheads="1"/>
              </p:cNvSpPr>
              <p:nvPr/>
            </p:nvSpPr>
            <p:spPr bwMode="auto">
              <a:xfrm>
                <a:off x="2562" y="799"/>
                <a:ext cx="2677" cy="681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/>
              <a:lstStyle/>
              <a:p>
                <a:pPr>
                  <a:lnSpc>
                    <a:spcPct val="80000"/>
                  </a:lnSpc>
                </a:pPr>
                <a:r>
                  <a:rPr kumimoji="1" lang="zh-TW" altLang="en-US" sz="2400">
                    <a:solidFill>
                      <a:srgbClr val="000000"/>
                    </a:solidFill>
                    <a:ea typeface="標楷體" panose="03000509000000000000" pitchFamily="65" charset="-120"/>
                  </a:rPr>
                  <a:t>向被遊說者所屬機關申請登記，機關審核後將結果通知申請人</a:t>
                </a:r>
                <a:endParaRPr kumimoji="1" lang="en-US" altLang="zh-TW" sz="2400">
                  <a:solidFill>
                    <a:srgbClr val="0000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227349" name="Line 21"/>
              <p:cNvSpPr>
                <a:spLocks noChangeShapeType="1"/>
              </p:cNvSpPr>
              <p:nvPr/>
            </p:nvSpPr>
            <p:spPr bwMode="auto">
              <a:xfrm flipH="1">
                <a:off x="2290" y="111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1" name="_s1035"/>
          <p:cNvSpPr>
            <a:spLocks noChangeArrowheads="1"/>
          </p:cNvSpPr>
          <p:nvPr/>
        </p:nvSpPr>
        <p:spPr bwMode="auto">
          <a:xfrm>
            <a:off x="2484438" y="803275"/>
            <a:ext cx="4149725" cy="754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kumimoji="1" lang="zh-TW" altLang="en-US" sz="3600" b="1">
                <a:solidFill>
                  <a:srgbClr val="3333FF"/>
                </a:solidFill>
                <a:ea typeface="標楷體" panose="03000509000000000000" pitchFamily="65" charset="-120"/>
              </a:rPr>
              <a:t>六</a:t>
            </a:r>
            <a:r>
              <a:rPr kumimoji="1" lang="zh-TW" altLang="zh-TW" sz="2800" b="1">
                <a:solidFill>
                  <a:srgbClr val="0000CC"/>
                </a:solidFill>
                <a:ea typeface="新細明體" panose="02020500000000000000" pitchFamily="18" charset="-120"/>
              </a:rPr>
              <a:t>、</a:t>
            </a:r>
            <a:r>
              <a:rPr kumimoji="1" lang="zh-TW" altLang="en-US" sz="3600" b="1">
                <a:solidFill>
                  <a:srgbClr val="3333FF"/>
                </a:solidFill>
                <a:ea typeface="標楷體" panose="03000509000000000000" pitchFamily="65" charset="-120"/>
              </a:rPr>
              <a:t>對遊說者之限制</a:t>
            </a:r>
            <a:endParaRPr kumimoji="1" lang="en-US" altLang="zh-TW" sz="3600" b="1">
              <a:solidFill>
                <a:srgbClr val="3333FF"/>
              </a:solidFill>
              <a:ea typeface="標楷體" panose="03000509000000000000" pitchFamily="65" charset="-120"/>
            </a:endParaRPr>
          </a:p>
        </p:txBody>
      </p:sp>
      <p:sp>
        <p:nvSpPr>
          <p:cNvPr id="254982" name="_s1036"/>
          <p:cNvSpPr>
            <a:spLocks noChangeArrowheads="1"/>
          </p:cNvSpPr>
          <p:nvPr/>
        </p:nvSpPr>
        <p:spPr bwMode="auto">
          <a:xfrm>
            <a:off x="827088" y="1989138"/>
            <a:ext cx="1287462" cy="30241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 eaLnBrk="0" hangingPunct="0">
              <a:lnSpc>
                <a:spcPct val="80000"/>
              </a:lnSpc>
            </a:pP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自行遊說者與欲遊說之事項無關者，不得遊說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(§4I)</a:t>
            </a:r>
          </a:p>
        </p:txBody>
      </p:sp>
      <p:sp>
        <p:nvSpPr>
          <p:cNvPr id="254983" name="_s1037"/>
          <p:cNvSpPr>
            <a:spLocks noChangeArrowheads="1"/>
          </p:cNvSpPr>
          <p:nvPr/>
        </p:nvSpPr>
        <p:spPr bwMode="auto">
          <a:xfrm>
            <a:off x="2268538" y="1989138"/>
            <a:ext cx="1511300" cy="30400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 eaLnBrk="0" hangingPunct="0">
              <a:lnSpc>
                <a:spcPct val="80000"/>
              </a:lnSpc>
            </a:pP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除民代外，被遊說者離職後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年內，不得向離職前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年內曾服務機關遊說或委託遊說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(§10)</a:t>
            </a:r>
          </a:p>
        </p:txBody>
      </p:sp>
      <p:sp>
        <p:nvSpPr>
          <p:cNvPr id="254984" name="_s1038"/>
          <p:cNvSpPr>
            <a:spLocks noChangeArrowheads="1"/>
          </p:cNvSpPr>
          <p:nvPr/>
        </p:nvSpPr>
        <p:spPr bwMode="auto">
          <a:xfrm>
            <a:off x="3924300" y="1989138"/>
            <a:ext cx="1439863" cy="3025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各級民意代表不得為其本人</a:t>
            </a:r>
            <a:r>
              <a:rPr kumimoji="1" lang="zh-TW" altLang="en-US" sz="2400" b="1">
                <a:solidFill>
                  <a:srgbClr val="3333FF"/>
                </a:solidFill>
                <a:ea typeface="標楷體" panose="03000509000000000000" pitchFamily="65" charset="-120"/>
              </a:rPr>
              <a:t>或關係人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經營或投資達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事業遊說或委託遊說 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(§12I)</a:t>
            </a:r>
          </a:p>
        </p:txBody>
      </p:sp>
      <p:sp>
        <p:nvSpPr>
          <p:cNvPr id="254985" name="_s1039"/>
          <p:cNvSpPr>
            <a:spLocks noChangeArrowheads="1"/>
          </p:cNvSpPr>
          <p:nvPr/>
        </p:nvSpPr>
        <p:spPr bwMode="auto">
          <a:xfrm>
            <a:off x="7019925" y="1989138"/>
            <a:ext cx="1223963" cy="30559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>
              <a:lnSpc>
                <a:spcPct val="80000"/>
              </a:lnSpc>
            </a:pP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遊說者為法人團體時，應指派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人以下代表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(§6)</a:t>
            </a:r>
            <a:endParaRPr kumimoji="1" lang="zh-TW" altLang="en-US" sz="240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4988" name="_s1040"/>
          <p:cNvSpPr>
            <a:spLocks noChangeArrowheads="1"/>
          </p:cNvSpPr>
          <p:nvPr/>
        </p:nvSpPr>
        <p:spPr bwMode="auto">
          <a:xfrm>
            <a:off x="971550" y="5445125"/>
            <a:ext cx="5905500" cy="79533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違反者，處新臺幣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萬元以下罰鍰</a:t>
            </a:r>
            <a:r>
              <a:rPr kumimoji="1" lang="en-US" altLang="zh-TW" sz="2400" b="1">
                <a:solidFill>
                  <a:srgbClr val="3333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(§21)</a:t>
            </a:r>
            <a:endParaRPr kumimoji="1" lang="zh-TW" altLang="en-US" sz="2400" b="1">
              <a:solidFill>
                <a:srgbClr val="3333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>
            <a:off x="1547813" y="1773238"/>
            <a:ext cx="5905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>
            <a:off x="1547813" y="17732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2916238" y="17732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6156325" y="17732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7451725" y="17732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>
            <a:off x="4572000" y="15573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>
            <a:off x="1547813" y="5229225"/>
            <a:ext cx="46085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>
            <a:off x="1547813" y="5013325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>
            <a:off x="2987675" y="5013325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6156325" y="5013325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4572000" y="5229225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5001" name="_s1039"/>
          <p:cNvSpPr>
            <a:spLocks noChangeArrowheads="1"/>
          </p:cNvSpPr>
          <p:nvPr/>
        </p:nvSpPr>
        <p:spPr bwMode="auto">
          <a:xfrm>
            <a:off x="5508625" y="1989138"/>
            <a:ext cx="1368425" cy="30559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 anchorCtr="1"/>
          <a:lstStyle/>
          <a:p>
            <a:pPr>
              <a:lnSpc>
                <a:spcPct val="80000"/>
              </a:lnSpc>
            </a:pP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犯特定罪者，不得受委託或受指派進行遊說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(§11)</a:t>
            </a:r>
            <a:endParaRPr kumimoji="1" lang="zh-TW" altLang="en-US" sz="240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>
            <a:off x="4572000" y="17732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572000" y="5013325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6967537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b="1">
                <a:solidFill>
                  <a:srgbClr val="0000CC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對非本國遊說者之特別規定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056437" cy="3870325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TW" altLang="en-US" b="1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外國政府、法人、團體及自然人：</a:t>
            </a:r>
            <a:endParaRPr lang="en-US" altLang="zh-TW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不得就國防、外交及大陸事務涉及國家安全或國家機密者進行遊說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外國政府、法人及團體應委託本國遊說者為之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§7I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TW" altLang="en-US" b="1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大陸、港、澳地區人民、法人、團體或其他機構：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不得遊說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含自行或委託）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§8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7254875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>
                <a:solidFill>
                  <a:srgbClr val="0000CC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遊說登記</a:t>
            </a:r>
            <a:r>
              <a:rPr kumimoji="1" lang="en-US" altLang="zh-TW" sz="28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(§13)</a:t>
            </a:r>
            <a:endParaRPr kumimoji="1" lang="zh-TW" altLang="en-US" sz="28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467600" cy="45370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事前登記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進行遊說前向被遊說者所屬機關申請登記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逐案登記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１遊說議題視為１遊說案，應逐案申請登記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申請書應載明之事項，請參閱第</a:t>
            </a:r>
            <a:r>
              <a:rPr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所屬機關核准與否，均應以書面通知申請人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細則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§24)</a:t>
            </a:r>
            <a:endParaRPr lang="zh-TW" altLang="en-US" sz="32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被遊說者所屬機關應指定遊說專責單位或人員受理登記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(§14)</a:t>
            </a:r>
            <a:endParaRPr kumimoji="1" lang="zh-TW" altLang="en-US" sz="24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2000"/>
            <a:ext cx="7183437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九、變更登記</a:t>
            </a:r>
            <a:r>
              <a:rPr kumimoji="1" lang="en-US" altLang="zh-TW" sz="28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(§13)</a:t>
            </a:r>
            <a:endParaRPr kumimoji="1" lang="zh-TW" altLang="en-US" sz="28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28800"/>
            <a:ext cx="7254875" cy="4192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3200" b="1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應為變更登記之情形：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登記之內容有變更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遊說期間有延長之必要時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時間：事實變更之日起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日內為之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處罰：未變更者處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萬罰鍰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被遊說者離職或停職時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未變更者，不得進行遊說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細則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§13)</a:t>
            </a: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2000"/>
            <a:ext cx="7038975" cy="914400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十、被遊說者接受遊說後之登記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(§16)</a:t>
            </a:r>
            <a:endParaRPr kumimoji="1" lang="zh-TW" altLang="en-US" sz="24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28800"/>
            <a:ext cx="7110412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被遊說者接受遊說後</a:t>
            </a:r>
            <a:r>
              <a:rPr lang="en-US" altLang="zh-TW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內，應將下列事項通知專責單位或人員登記：</a:t>
            </a:r>
          </a:p>
          <a:p>
            <a:pPr>
              <a:buFontTx/>
              <a:buNone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一、遊說者</a:t>
            </a:r>
          </a:p>
          <a:p>
            <a:pPr>
              <a:buFontTx/>
              <a:buNone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二、遊說之時間、地點及方式</a:t>
            </a:r>
          </a:p>
          <a:p>
            <a:pPr>
              <a:buFontTx/>
              <a:buNone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三、遊說之內容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未通知登記者，處</a:t>
            </a:r>
            <a:r>
              <a:rPr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萬罰鍰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2000"/>
            <a:ext cx="7183437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十一、終止登記</a:t>
            </a:r>
            <a:endParaRPr kumimoji="1" lang="zh-TW" altLang="en-US" sz="28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28800"/>
            <a:ext cx="7038975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遊說期間屆滿或有遊說者欲終止時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遊說終止後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日內為之</a:t>
            </a:r>
            <a:r>
              <a:rPr kumimoji="1" lang="en-US" altLang="zh-TW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(§13)</a:t>
            </a:r>
            <a:endParaRPr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終止時並應申報財務收支報表</a:t>
            </a:r>
            <a:r>
              <a:rPr kumimoji="1" lang="en-US" altLang="zh-TW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(§17)</a:t>
            </a:r>
            <a:endParaRPr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財務收支帳冊應保管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未為終止登記者處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萬罰鍰；未申報財務收支報表者處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萬罰鍰；未依規定保管帳冊者，處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萬罰鍰</a:t>
            </a: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2000"/>
            <a:ext cx="6894512" cy="914400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0000CC"/>
                </a:solidFill>
                <a:ea typeface="標楷體" panose="03000509000000000000" pitchFamily="65" charset="-120"/>
              </a:rPr>
              <a:t>十二、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遊說資訊之保管及公開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8800"/>
            <a:ext cx="7326312" cy="41925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b="1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列冊保管及公開之事項：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條登記、變更登記、終止登記事項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條接受遊說後之登記事項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條財務收支報表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b="1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公開之方式：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電信網路、政府公報或其他出版品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zh-TW" altLang="en-US" b="1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公開之時機：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按季公開，即每季開始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日內，將前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季受理之資訊公開 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(§18)</a:t>
            </a:r>
            <a:endParaRPr kumimoji="1" lang="zh-TW" altLang="en-US" sz="24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1547813" y="1916113"/>
            <a:ext cx="6553200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79551B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79551B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79551B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9551B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79551B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rgbClr val="990033"/>
                </a:solidFill>
                <a:ea typeface="標楷體" panose="03000509000000000000" pitchFamily="65" charset="-120"/>
              </a:rPr>
              <a:t>遊說公開透明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rgbClr val="990033"/>
                </a:solidFill>
                <a:ea typeface="標楷體" panose="03000509000000000000" pitchFamily="65" charset="-120"/>
              </a:rPr>
              <a:t>防止不當利益輸送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rgbClr val="990033"/>
                </a:solidFill>
                <a:ea typeface="標楷體" panose="03000509000000000000" pitchFamily="65" charset="-120"/>
              </a:rPr>
              <a:t>確保民主政治參與</a:t>
            </a:r>
          </a:p>
        </p:txBody>
      </p:sp>
      <p:sp>
        <p:nvSpPr>
          <p:cNvPr id="209936" name="AutoShape 16"/>
          <p:cNvSpPr>
            <a:spLocks noChangeArrowheads="1"/>
          </p:cNvSpPr>
          <p:nvPr/>
        </p:nvSpPr>
        <p:spPr bwMode="auto">
          <a:xfrm>
            <a:off x="1547813" y="4149725"/>
            <a:ext cx="515937" cy="9350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2051050" y="4076700"/>
            <a:ext cx="6194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透過資訊揭露，使民眾瞭解</a:t>
            </a:r>
            <a:r>
              <a:rPr lang="zh-TW" altLang="en-US" sz="2800" b="1">
                <a:solidFill>
                  <a:srgbClr val="000000"/>
                </a:solidFill>
                <a:ea typeface="標楷體" panose="03000509000000000000" pitchFamily="65" charset="-120"/>
              </a:rPr>
              <a:t>「誰」為「何事」在遊說立法或行政部門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，並檢視是否合乎正當性，以防杜不正利益的輸送。</a:t>
            </a: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2339975" y="908050"/>
            <a:ext cx="460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0000CC"/>
                </a:solidFill>
                <a:ea typeface="標楷體" panose="03000509000000000000" pitchFamily="65" charset="-120"/>
              </a:rPr>
              <a:t>壹、</a:t>
            </a:r>
            <a:r>
              <a:rPr lang="zh-TW" altLang="en-US" sz="4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立法目的</a:t>
            </a:r>
            <a:r>
              <a:rPr lang="en-US" altLang="zh-TW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2000"/>
            <a:ext cx="7110412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十三</a:t>
            </a:r>
            <a:r>
              <a:rPr lang="zh-TW" altLang="en-US" b="1">
                <a:solidFill>
                  <a:srgbClr val="0000CC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遊說資訊之閱覽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28800"/>
            <a:ext cx="7183437" cy="3886200"/>
          </a:xfrm>
        </p:spPr>
        <p:txBody>
          <a:bodyPr/>
          <a:lstStyle/>
          <a:p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遊說登記事項及財務收支報表簿冊，任何人均得申請閱覽、抄寫、複印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(§19)</a:t>
            </a:r>
            <a:endParaRPr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內政部訂有「遊說登記及財務收支報表簿冊閱覽實施及收費辦法」</a:t>
            </a: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2000"/>
            <a:ext cx="7110412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十四</a:t>
            </a:r>
            <a:r>
              <a:rPr lang="zh-TW" altLang="en-US" b="1">
                <a:solidFill>
                  <a:srgbClr val="0000CC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機關辦理公聽會之通知義務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28800"/>
            <a:ext cx="7183437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被遊說者所屬機關於遊說者登記遊說期間內，舉辦與遊說內容相關之公聽會時，應通知遊說者出席</a:t>
            </a:r>
            <a:r>
              <a:rPr kumimoji="1" lang="en-US" altLang="zh-TW" sz="24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(§20)</a:t>
            </a:r>
            <a:endParaRPr kumimoji="1" lang="zh-TW" altLang="en-US" sz="24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762000"/>
            <a:ext cx="6967537" cy="914400"/>
          </a:xfrm>
        </p:spPr>
        <p:txBody>
          <a:bodyPr/>
          <a:lstStyle/>
          <a:p>
            <a:pPr algn="ctr"/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十五</a:t>
            </a:r>
            <a:r>
              <a:rPr lang="zh-TW" altLang="en-US" b="1">
                <a:solidFill>
                  <a:srgbClr val="0000CC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違法案件之移送及裁罰</a:t>
            </a:r>
            <a:r>
              <a:rPr kumimoji="1" lang="en-US" altLang="zh-TW" sz="2800" b="1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(§29)</a:t>
            </a:r>
            <a:endParaRPr kumimoji="1" lang="zh-TW" altLang="en-US" sz="2800" b="1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28800"/>
            <a:ext cx="7183437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移送機關：被遊說者所屬機關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裁罰機關：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總統、副總統、立法委員及政務人員：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監察院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其他人員：</a:t>
            </a:r>
            <a:r>
              <a:rPr lang="zh-TW" altLang="en-US" sz="32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25" name="Picture 65" descr="j0432587[1]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52513"/>
            <a:ext cx="35274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3132138" y="908050"/>
            <a:ext cx="2736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TW" altLang="en-US" sz="4800" b="1">
              <a:solidFill>
                <a:srgbClr val="CC3300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1835150" y="836613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TW" altLang="en-US" sz="3600" b="1">
                <a:solidFill>
                  <a:srgbClr val="0000CC"/>
                </a:solidFill>
                <a:ea typeface="標楷體" panose="03000509000000000000" pitchFamily="65" charset="-120"/>
              </a:rPr>
              <a:t>貳、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遊說法規範主要內涵</a:t>
            </a:r>
            <a:r>
              <a:rPr lang="en-US" altLang="zh-TW" sz="36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7822" name="Rectangle 62"/>
          <p:cNvSpPr>
            <a:spLocks noChangeArrowheads="1"/>
          </p:cNvSpPr>
          <p:nvPr/>
        </p:nvSpPr>
        <p:spPr bwMode="auto">
          <a:xfrm>
            <a:off x="1403350" y="3209925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7823" name="Rectangle 63"/>
          <p:cNvSpPr>
            <a:spLocks noChangeArrowheads="1"/>
          </p:cNvSpPr>
          <p:nvPr/>
        </p:nvSpPr>
        <p:spPr bwMode="auto">
          <a:xfrm>
            <a:off x="969963" y="2060575"/>
            <a:ext cx="74898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6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6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rgbClr val="990033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以公開透明方式取代干預或管制 </a:t>
            </a:r>
          </a:p>
          <a:p>
            <a:r>
              <a:rPr lang="zh-TW" altLang="en-US" sz="2800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　遊說制度設計主要內涵在於將遊說者、遊說對象、內容、花費等作相關之登記、申報，並予公開，供公眾查詢、檢視，而非以干預或管制遊說為目的。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213"/>
            <a:ext cx="6337300" cy="3503612"/>
          </a:xfr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TW" altLang="en-US" sz="320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遊說者意圖影響被遊說者或其所屬機關對於</a:t>
            </a:r>
            <a:r>
              <a:rPr lang="zh-TW" altLang="en-US" sz="32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法令</a:t>
            </a:r>
            <a:r>
              <a:rPr lang="zh-TW" altLang="en-US" sz="320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</a:t>
            </a:r>
            <a:r>
              <a:rPr lang="zh-TW" altLang="en-US" sz="320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議案</a:t>
            </a:r>
            <a:r>
              <a:rPr lang="zh-TW" altLang="en-US" sz="320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之形成、制定、通過、變更或廢止，而以</a:t>
            </a:r>
            <a:r>
              <a:rPr lang="zh-TW" altLang="en-US" sz="32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口頭或書面</a:t>
            </a:r>
            <a:r>
              <a:rPr lang="zh-TW" altLang="en-US" sz="320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方式，</a:t>
            </a: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320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向被遊說者或其指定之人表達意見之行為</a:t>
            </a:r>
            <a:r>
              <a:rPr lang="zh-TW" altLang="en-US" sz="3200">
                <a:ea typeface="新細明體" panose="02020500000000000000" pitchFamily="18" charset="-120"/>
              </a:rPr>
              <a:t>。</a:t>
            </a:r>
            <a:r>
              <a:rPr lang="en-US" altLang="zh-TW" sz="3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(§2)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zh-TW" altLang="en-US" sz="320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b="1">
                <a:solidFill>
                  <a:srgbClr val="0000CC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遊說的定義</a:t>
            </a:r>
            <a:r>
              <a:rPr lang="zh-TW" altLang="en-US" sz="36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32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什麼行為是遊說？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1476375" y="836613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遊說的標的</a:t>
            </a:r>
            <a:r>
              <a:rPr lang="zh-TW" altLang="en-US" sz="36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32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遊說的內容？</a:t>
            </a:r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1692275" y="1844675"/>
            <a:ext cx="6551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kumimoji="1" lang="zh-TW" altLang="en-US" sz="3200">
                <a:solidFill>
                  <a:srgbClr val="000000"/>
                </a:solidFill>
                <a:ea typeface="標楷體" panose="03000509000000000000" pitchFamily="65" charset="-120"/>
              </a:rPr>
              <a:t>遊說的標的限於</a:t>
            </a:r>
            <a:r>
              <a:rPr kumimoji="1" lang="zh-TW" altLang="en-US" sz="3200">
                <a:solidFill>
                  <a:srgbClr val="0000CC"/>
                </a:solidFill>
                <a:ea typeface="標楷體" panose="03000509000000000000" pitchFamily="65" charset="-120"/>
              </a:rPr>
              <a:t>法令、政策、議案</a:t>
            </a:r>
            <a:r>
              <a:rPr kumimoji="1" lang="zh-TW" altLang="en-US" sz="3200">
                <a:solidFill>
                  <a:srgbClr val="000000"/>
                </a:solidFill>
                <a:ea typeface="標楷體" panose="03000509000000000000" pitchFamily="65" charset="-120"/>
              </a:rPr>
              <a:t>，</a:t>
            </a:r>
            <a:r>
              <a:rPr kumimoji="1" lang="zh-TW" altLang="en-US" sz="3200">
                <a:solidFill>
                  <a:srgbClr val="800000"/>
                </a:solidFill>
                <a:ea typeface="標楷體" panose="03000509000000000000" pitchFamily="65" charset="-120"/>
              </a:rPr>
              <a:t>不包括具體個案處分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762000"/>
            <a:ext cx="6318250" cy="914400"/>
          </a:xfrm>
        </p:spPr>
        <p:txBody>
          <a:bodyPr/>
          <a:lstStyle/>
          <a:p>
            <a:r>
              <a:rPr kumimoji="1" lang="en-US" altLang="zh-TW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1" lang="en-US" altLang="zh-TW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1"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遊說的方式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331913" y="1844675"/>
            <a:ext cx="6696075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 typeface="Wingdings" panose="05000000000000000000" pitchFamily="2" charset="2"/>
              <a:buChar char="n"/>
            </a:pPr>
            <a:r>
              <a:rPr kumimoji="1" lang="zh-TW" altLang="en-US" sz="32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遊說的方式包括口頭及書面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視訊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方式，向被遊說者所為直接且非公開之意見表達，仍受規範。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演講、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發行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刊物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、召開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公聽會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、利用大眾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媒體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kumimoji="1" lang="zh-TW" altLang="en-US" sz="28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集會遊行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kumimoji="1" lang="zh-TW" altLang="en-US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公開方式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所為者不屬之。 </a:t>
            </a:r>
            <a:r>
              <a:rPr lang="en-US" altLang="zh-TW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細則</a:t>
            </a:r>
            <a:r>
              <a:rPr lang="en-US" altLang="zh-TW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§2)</a:t>
            </a:r>
            <a:r>
              <a:rPr kumimoji="1" lang="zh-TW" altLang="en-US">
                <a:ea typeface="新細明體" panose="02020500000000000000" pitchFamily="18" charset="-120"/>
              </a:rPr>
              <a:t> 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AutoShape 10"/>
          <p:cNvSpPr>
            <a:spLocks noChangeArrowheads="1"/>
          </p:cNvSpPr>
          <p:nvPr/>
        </p:nvSpPr>
        <p:spPr bwMode="auto">
          <a:xfrm>
            <a:off x="2195513" y="1628775"/>
            <a:ext cx="1081087" cy="1368425"/>
          </a:xfrm>
          <a:prstGeom prst="roundRect">
            <a:avLst>
              <a:gd name="adj" fmla="val 16667"/>
            </a:avLst>
          </a:prstGeom>
          <a:solidFill>
            <a:srgbClr val="F7D8FC"/>
          </a:soli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>
              <a:lnSpc>
                <a:spcPct val="85000"/>
              </a:lnSpc>
            </a:pPr>
            <a:r>
              <a:rPr lang="zh-TW" altLang="en-US" sz="32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自行遊說者</a:t>
            </a:r>
            <a:endParaRPr lang="zh-TW" altLang="en-US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3856038" y="3143250"/>
            <a:ext cx="2732087" cy="1438275"/>
          </a:xfrm>
          <a:prstGeom prst="roundRect">
            <a:avLst>
              <a:gd name="adj" fmla="val 16667"/>
            </a:avLst>
          </a:prstGeom>
          <a:solidFill>
            <a:srgbClr val="8FFFFF"/>
          </a:soli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0" bIns="36000" anchor="ctr"/>
          <a:lstStyle/>
          <a:p>
            <a:pPr>
              <a:lnSpc>
                <a:spcPct val="85000"/>
              </a:lnSpc>
            </a:pP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經專門職業及技術人員高等考試及格領有</a:t>
            </a: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證書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執業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中之</a:t>
            </a:r>
            <a:r>
              <a:rPr lang="zh-TW" altLang="en-US"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自然人</a:t>
            </a:r>
            <a:r>
              <a:rPr lang="zh-TW" altLang="en-US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24269" name="AutoShape 13"/>
          <p:cNvSpPr>
            <a:spLocks noChangeArrowheads="1"/>
          </p:cNvSpPr>
          <p:nvPr/>
        </p:nvSpPr>
        <p:spPr bwMode="auto">
          <a:xfrm>
            <a:off x="3856038" y="4654550"/>
            <a:ext cx="2732087" cy="1438275"/>
          </a:xfrm>
          <a:prstGeom prst="roundRect">
            <a:avLst>
              <a:gd name="adj" fmla="val 16667"/>
            </a:avLst>
          </a:prstGeom>
          <a:solidFill>
            <a:srgbClr val="8FFFFF"/>
          </a:soli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章程中載有遊說業務之</a:t>
            </a:r>
            <a:r>
              <a:rPr kumimoji="1"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營利法人</a:t>
            </a:r>
            <a:r>
              <a:rPr kumimoji="1"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271" name="AutoShape 15"/>
          <p:cNvSpPr>
            <a:spLocks noChangeArrowheads="1"/>
          </p:cNvSpPr>
          <p:nvPr/>
        </p:nvSpPr>
        <p:spPr bwMode="auto">
          <a:xfrm>
            <a:off x="3851275" y="1628775"/>
            <a:ext cx="2736850" cy="1368425"/>
          </a:xfrm>
          <a:prstGeom prst="roundRect">
            <a:avLst>
              <a:gd name="adj" fmla="val 16667"/>
            </a:avLst>
          </a:prstGeom>
          <a:solidFill>
            <a:srgbClr val="F7D8FC"/>
          </a:soli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r>
              <a:rPr lang="zh-TW" altLang="en-US" sz="2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自然人、法人、人民團體、設有代表人之團體</a:t>
            </a:r>
          </a:p>
        </p:txBody>
      </p:sp>
      <p:sp>
        <p:nvSpPr>
          <p:cNvPr id="224274" name="AutoShape 18"/>
          <p:cNvSpPr>
            <a:spLocks noChangeArrowheads="1"/>
          </p:cNvSpPr>
          <p:nvPr/>
        </p:nvSpPr>
        <p:spPr bwMode="auto">
          <a:xfrm>
            <a:off x="3348038" y="2133600"/>
            <a:ext cx="436562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24275" name="AutoShape 19"/>
          <p:cNvSpPr>
            <a:spLocks noChangeArrowheads="1"/>
          </p:cNvSpPr>
          <p:nvPr/>
        </p:nvSpPr>
        <p:spPr bwMode="auto">
          <a:xfrm rot="-1558205">
            <a:off x="3332163" y="3933825"/>
            <a:ext cx="514350" cy="5270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24276" name="AutoShape 20"/>
          <p:cNvSpPr>
            <a:spLocks noChangeArrowheads="1"/>
          </p:cNvSpPr>
          <p:nvPr/>
        </p:nvSpPr>
        <p:spPr bwMode="auto">
          <a:xfrm rot="1422077">
            <a:off x="3333750" y="4767263"/>
            <a:ext cx="509588" cy="5000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242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58888" y="692150"/>
            <a:ext cx="6635750" cy="842963"/>
          </a:xfrm>
        </p:spPr>
        <p:txBody>
          <a:bodyPr/>
          <a:lstStyle/>
          <a:p>
            <a:r>
              <a:rPr lang="zh-TW" altLang="en-US" sz="3600" b="1">
                <a:solidFill>
                  <a:srgbClr val="0000CC"/>
                </a:solidFill>
                <a:ea typeface="標楷體" panose="03000509000000000000" pitchFamily="65" charset="-120"/>
              </a:rPr>
              <a:t>二、遊說者</a:t>
            </a:r>
            <a:r>
              <a:rPr lang="zh-TW" altLang="en-US" b="1">
                <a:solidFill>
                  <a:srgbClr val="000000"/>
                </a:solidFill>
                <a:ea typeface="標楷體" panose="03000509000000000000" pitchFamily="65" charset="-120"/>
              </a:rPr>
              <a:t>－那些人可以遊說？</a:t>
            </a:r>
          </a:p>
        </p:txBody>
      </p:sp>
      <p:sp>
        <p:nvSpPr>
          <p:cNvPr id="224279" name="AutoShape 23"/>
          <p:cNvSpPr>
            <a:spLocks noChangeArrowheads="1"/>
          </p:cNvSpPr>
          <p:nvPr/>
        </p:nvSpPr>
        <p:spPr bwMode="auto">
          <a:xfrm rot="5400000">
            <a:off x="610395" y="2853531"/>
            <a:ext cx="1439862" cy="1438275"/>
          </a:xfrm>
          <a:prstGeom prst="leftRightArrowCallout">
            <a:avLst>
              <a:gd name="adj1" fmla="val 25000"/>
              <a:gd name="adj2" fmla="val 25000"/>
              <a:gd name="adj3" fmla="val 12514"/>
              <a:gd name="adj4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24281" name="AutoShape 25"/>
          <p:cNvSpPr>
            <a:spLocks noChangeArrowheads="1"/>
          </p:cNvSpPr>
          <p:nvPr/>
        </p:nvSpPr>
        <p:spPr bwMode="auto">
          <a:xfrm>
            <a:off x="1403350" y="3141663"/>
            <a:ext cx="73025" cy="71437"/>
          </a:xfrm>
          <a:prstGeom prst="upArrowCallout">
            <a:avLst>
              <a:gd name="adj1" fmla="val 25556"/>
              <a:gd name="adj2" fmla="val 25556"/>
              <a:gd name="adj3" fmla="val 16667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24284" name="AutoShape 28"/>
          <p:cNvSpPr>
            <a:spLocks noChangeArrowheads="1"/>
          </p:cNvSpPr>
          <p:nvPr/>
        </p:nvSpPr>
        <p:spPr bwMode="auto">
          <a:xfrm>
            <a:off x="6589713" y="3351213"/>
            <a:ext cx="1293812" cy="2676525"/>
          </a:xfrm>
          <a:prstGeom prst="leftArrowCallout">
            <a:avLst>
              <a:gd name="adj1" fmla="val 51718"/>
              <a:gd name="adj2" fmla="val 51718"/>
              <a:gd name="adj3" fmla="val 16667"/>
              <a:gd name="adj4" fmla="val 66667"/>
            </a:avLst>
          </a:prstGeom>
          <a:solidFill>
            <a:srgbClr val="CCFFCC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rIns="126000" anchor="ctr">
            <a:spAutoFit/>
          </a:bodyPr>
          <a:lstStyle/>
          <a:p>
            <a:pPr algn="ctr"/>
            <a:r>
              <a:rPr lang="zh-TW" altLang="en-US" sz="24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須向主管機關內政部申請備案</a:t>
            </a:r>
          </a:p>
        </p:txBody>
      </p:sp>
      <p:sp>
        <p:nvSpPr>
          <p:cNvPr id="224285" name="AutoShape 29"/>
          <p:cNvSpPr>
            <a:spLocks noChangeArrowheads="1"/>
          </p:cNvSpPr>
          <p:nvPr/>
        </p:nvSpPr>
        <p:spPr bwMode="auto">
          <a:xfrm>
            <a:off x="6588125" y="1628775"/>
            <a:ext cx="1223963" cy="1435100"/>
          </a:xfrm>
          <a:prstGeom prst="leftArrowCallout">
            <a:avLst>
              <a:gd name="adj1" fmla="val 29313"/>
              <a:gd name="adj2" fmla="val 29313"/>
              <a:gd name="adj3" fmla="val 16667"/>
              <a:gd name="adj4" fmla="val 66667"/>
            </a:avLst>
          </a:prstGeom>
          <a:solidFill>
            <a:srgbClr val="CCFFCC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40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須與遊說標的有關</a:t>
            </a:r>
          </a:p>
        </p:txBody>
      </p:sp>
      <p:sp>
        <p:nvSpPr>
          <p:cNvPr id="224286" name="AutoShape 30"/>
          <p:cNvSpPr>
            <a:spLocks noChangeArrowheads="1"/>
          </p:cNvSpPr>
          <p:nvPr/>
        </p:nvSpPr>
        <p:spPr bwMode="auto">
          <a:xfrm>
            <a:off x="2195513" y="3644900"/>
            <a:ext cx="1081087" cy="2105025"/>
          </a:xfrm>
          <a:prstGeom prst="roundRect">
            <a:avLst>
              <a:gd name="adj" fmla="val 16667"/>
            </a:avLst>
          </a:prstGeom>
          <a:solidFill>
            <a:srgbClr val="8FFFFF"/>
          </a:soli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/>
          <a:lstStyle/>
          <a:p>
            <a:pPr algn="ctr">
              <a:lnSpc>
                <a:spcPct val="85000"/>
              </a:lnSpc>
            </a:pPr>
            <a:r>
              <a:rPr lang="zh-TW" altLang="en-US" sz="3200" b="1">
                <a:solidFill>
                  <a:srgbClr val="000000"/>
                </a:solidFill>
                <a:ea typeface="標楷體" panose="03000509000000000000" pitchFamily="65" charset="-120"/>
              </a:rPr>
              <a:t>受委託遊說者</a:t>
            </a:r>
          </a:p>
        </p:txBody>
      </p:sp>
      <p:sp>
        <p:nvSpPr>
          <p:cNvPr id="224287" name="AutoShape 31"/>
          <p:cNvSpPr>
            <a:spLocks noChangeArrowheads="1"/>
          </p:cNvSpPr>
          <p:nvPr/>
        </p:nvSpPr>
        <p:spPr bwMode="auto">
          <a:xfrm>
            <a:off x="755650" y="2276475"/>
            <a:ext cx="920750" cy="21050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3200" b="1">
                <a:solidFill>
                  <a:srgbClr val="000000"/>
                </a:solidFill>
                <a:ea typeface="標楷體" panose="03000509000000000000" pitchFamily="65" charset="-120"/>
              </a:rPr>
              <a:t>遊說者</a:t>
            </a:r>
          </a:p>
        </p:txBody>
      </p:sp>
      <p:sp>
        <p:nvSpPr>
          <p:cNvPr id="224288" name="AutoShape 32"/>
          <p:cNvSpPr>
            <a:spLocks noChangeArrowheads="1"/>
          </p:cNvSpPr>
          <p:nvPr/>
        </p:nvSpPr>
        <p:spPr bwMode="auto">
          <a:xfrm rot="-1558205">
            <a:off x="1692275" y="2492375"/>
            <a:ext cx="514350" cy="5270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24289" name="AutoShape 33"/>
          <p:cNvSpPr>
            <a:spLocks noChangeArrowheads="1"/>
          </p:cNvSpPr>
          <p:nvPr/>
        </p:nvSpPr>
        <p:spPr bwMode="auto">
          <a:xfrm rot="1532246">
            <a:off x="1693863" y="3505200"/>
            <a:ext cx="509587" cy="5000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827088" y="438943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(§2)</a:t>
            </a:r>
            <a:endParaRPr lang="zh-TW" altLang="en-US" sz="28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291" name="Rectangle 35"/>
          <p:cNvSpPr>
            <a:spLocks noChangeArrowheads="1"/>
          </p:cNvSpPr>
          <p:nvPr/>
        </p:nvSpPr>
        <p:spPr bwMode="auto">
          <a:xfrm>
            <a:off x="7667625" y="21097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(§4)</a:t>
            </a:r>
            <a:endParaRPr lang="zh-TW" altLang="en-US" sz="24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292" name="Rectangle 36"/>
          <p:cNvSpPr>
            <a:spLocks noChangeArrowheads="1"/>
          </p:cNvSpPr>
          <p:nvPr/>
        </p:nvSpPr>
        <p:spPr bwMode="auto">
          <a:xfrm>
            <a:off x="7740650" y="434181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(§4)</a:t>
            </a:r>
            <a:endParaRPr lang="zh-TW" altLang="en-US" sz="24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852613"/>
            <a:ext cx="6516688" cy="3336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總統、副總統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各級民意代表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立委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、各級地方民代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直轄市政府、縣市政府及鄉鎮市公所正、副首長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政務人員退職撫卹條例第</a:t>
            </a:r>
            <a:r>
              <a:rPr kumimoji="1"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1"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kumimoji="1"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項所定之人員</a:t>
            </a:r>
            <a:r>
              <a:rPr kumimoji="1"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詳下頁</a:t>
            </a:r>
            <a:r>
              <a:rPr kumimoji="1"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1" lang="en-US" altLang="zh-TW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827088" y="692150"/>
            <a:ext cx="74993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1pPr>
            <a:lvl2pPr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2pPr>
            <a:lvl3pPr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3pPr>
            <a:lvl4pPr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4pPr>
            <a:lvl5pPr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anose="02040502050505030304" pitchFamily="18" charset="0"/>
              </a:defRPr>
            </a:lvl9pPr>
          </a:lstStyle>
          <a:p>
            <a:r>
              <a:rPr lang="zh-TW" altLang="en-US" sz="3600" b="1">
                <a:solidFill>
                  <a:srgbClr val="0000CC"/>
                </a:solidFill>
                <a:ea typeface="標楷體" panose="03000509000000000000" pitchFamily="65" charset="-120"/>
              </a:rPr>
              <a:t>三、被遊說者</a:t>
            </a:r>
            <a:r>
              <a:rPr lang="zh-TW" altLang="en-US" b="1">
                <a:solidFill>
                  <a:srgbClr val="000000"/>
                </a:solidFill>
                <a:ea typeface="標楷體" panose="03000509000000000000" pitchFamily="65" charset="-120"/>
              </a:rPr>
              <a:t>－那些人可被遊說？ </a:t>
            </a:r>
            <a:r>
              <a:rPr lang="en-US" altLang="zh-TW" sz="28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(§2)</a:t>
            </a:r>
            <a:endParaRPr lang="zh-TW" altLang="en-US" sz="28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613" y="1700213"/>
            <a:ext cx="7153275" cy="44656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依憲法由總統任命或特任、特派之人員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如行政院長</a:t>
            </a:r>
            <a:r>
              <a:rPr lang="zh-TW" altLang="en-US" sz="2000">
                <a:solidFill>
                  <a:srgbClr val="000000"/>
                </a:solidFill>
                <a:ea typeface="標楷體" panose="03000509000000000000" pitchFamily="65" charset="-120"/>
              </a:rPr>
              <a:t>、駐外大使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依憲法由總統提名經立法院同意任命之人員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如司法院大法官、考試委員</a:t>
            </a:r>
            <a:r>
              <a:rPr lang="zh-TW" altLang="en-US" sz="2000">
                <a:solidFill>
                  <a:srgbClr val="000000"/>
                </a:solidFill>
                <a:ea typeface="標楷體" panose="03000509000000000000" pitchFamily="65" charset="-120"/>
              </a:rPr>
              <a:t>、監察委員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依憲法由行政院長提請總統任命之人員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如各部會首長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其他依法律中央或地方比照簡任</a:t>
            </a:r>
            <a:r>
              <a:rPr lang="en-US" altLang="zh-TW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職等以上者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如各部會政務副首長、直轄市及縣市政府政務一級主管或首長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116013" y="811213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政務人員退撫條例</a:t>
            </a:r>
            <a:r>
              <a:rPr kumimoji="1" lang="en-US" altLang="zh-TW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§2-Ⅰ</a:t>
            </a:r>
            <a:r>
              <a:rPr kumimoji="1"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之人員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哥林多柱設計範本">
  <a:themeElements>
    <a:clrScheme name="哥林多柱設計範本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哥林多柱設計範本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哥林多柱設計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哥林多柱設計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哥林多柱設計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哥林多柱設計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哥林多柱設計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哥林多柱設計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哥林多柱設計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哥林多柱設計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哥林多柱設計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哥林多柱設計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哥林多柱設計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哥林多柱設計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5215</TotalTime>
  <Words>1443</Words>
  <Application>Microsoft Office PowerPoint</Application>
  <PresentationFormat>如螢幕大小 (4:3)</PresentationFormat>
  <Paragraphs>139</Paragraphs>
  <Slides>22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Arial</vt:lpstr>
      <vt:lpstr>Palatino Linotype</vt:lpstr>
      <vt:lpstr>新細明體</vt:lpstr>
      <vt:lpstr>Tahoma</vt:lpstr>
      <vt:lpstr>標楷體</vt:lpstr>
      <vt:lpstr>Wingdings</vt:lpstr>
      <vt:lpstr>Times New Roman</vt:lpstr>
      <vt:lpstr>哥林多柱設計範本</vt:lpstr>
      <vt:lpstr>自訂設計</vt:lpstr>
      <vt:lpstr>Microsoft Photo Editor 3.0 Photo</vt:lpstr>
      <vt:lpstr>PowerPoint 簡報</vt:lpstr>
      <vt:lpstr>PowerPoint 簡報</vt:lpstr>
      <vt:lpstr>PowerPoint 簡報</vt:lpstr>
      <vt:lpstr>PowerPoint 簡報</vt:lpstr>
      <vt:lpstr>PowerPoint 簡報</vt:lpstr>
      <vt:lpstr>(二)遊說的方式</vt:lpstr>
      <vt:lpstr>二、遊說者－那些人可以遊說？</vt:lpstr>
      <vt:lpstr>PowerPoint 簡報</vt:lpstr>
      <vt:lpstr>PowerPoint 簡報</vt:lpstr>
      <vt:lpstr>四、不適用遊說法之行為(§5)</vt:lpstr>
      <vt:lpstr>PowerPoint 簡報</vt:lpstr>
      <vt:lpstr>五、遊說的程序</vt:lpstr>
      <vt:lpstr>PowerPoint 簡報</vt:lpstr>
      <vt:lpstr>七、對非本國遊說者之特別規定</vt:lpstr>
      <vt:lpstr>八、遊說登記(§13)</vt:lpstr>
      <vt:lpstr>九、變更登記(§13)</vt:lpstr>
      <vt:lpstr>十、被遊說者接受遊說後之登記(§16)</vt:lpstr>
      <vt:lpstr>十一、終止登記</vt:lpstr>
      <vt:lpstr>十二、遊說資訊之保管及公開</vt:lpstr>
      <vt:lpstr>十三、遊說資訊之閱覽</vt:lpstr>
      <vt:lpstr>十四、機關辦理公聽會之通知義務</vt:lpstr>
      <vt:lpstr>十五、違法案件之移送及裁罰(§29)</vt:lpstr>
    </vt:vector>
  </TitlesOfParts>
  <Manager/>
  <Company>法務部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我們的海上假期！</dc:title>
  <dc:subject/>
  <dc:creator>法務部</dc:creator>
  <cp:keywords/>
  <dc:description/>
  <cp:lastModifiedBy>林孟慧</cp:lastModifiedBy>
  <cp:revision>476</cp:revision>
  <dcterms:created xsi:type="dcterms:W3CDTF">2005-11-23T09:26:12Z</dcterms:created>
  <dcterms:modified xsi:type="dcterms:W3CDTF">2015-10-15T03:00:03Z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TC060884421028</vt:lpwstr>
  </property>
</Properties>
</file>